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9" r:id="rId4"/>
    <p:sldId id="262" r:id="rId5"/>
    <p:sldId id="261" r:id="rId6"/>
    <p:sldId id="263" r:id="rId7"/>
    <p:sldId id="265" r:id="rId8"/>
    <p:sldId id="266" r:id="rId9"/>
    <p:sldId id="267" r:id="rId10"/>
    <p:sldId id="268" r:id="rId11"/>
    <p:sldId id="269" r:id="rId12"/>
    <p:sldId id="270" r:id="rId13"/>
    <p:sldId id="271" r:id="rId14"/>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6" autoAdjust="0"/>
    <p:restoredTop sz="94660"/>
  </p:normalViewPr>
  <p:slideViewPr>
    <p:cSldViewPr snapToGrid="0">
      <p:cViewPr varScale="1">
        <p:scale>
          <a:sx n="114" d="100"/>
          <a:sy n="114" d="100"/>
        </p:scale>
        <p:origin x="4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glin\Desktop\EPA_2021\Honey%20bees%202022\Bees_GCMS\GC-QTOF\GC-QTOF%20concentration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288970659229E-2"/>
          <c:y val="4.3443917851500792E-2"/>
          <c:w val="0.91030242227356362"/>
          <c:h val="0.83661512097960578"/>
        </c:manualLayout>
      </c:layout>
      <c:barChart>
        <c:barDir val="col"/>
        <c:grouping val="stacked"/>
        <c:varyColors val="0"/>
        <c:ser>
          <c:idx val="0"/>
          <c:order val="0"/>
          <c:tx>
            <c:strRef>
              <c:f>'IH NB by site_date'!$J$2</c:f>
              <c:strCache>
                <c:ptCount val="1"/>
                <c:pt idx="0">
                  <c:v>MO</c:v>
                </c:pt>
              </c:strCache>
            </c:strRef>
          </c:tx>
          <c:spPr>
            <a:solidFill>
              <a:srgbClr val="FFD966"/>
            </a:solidFill>
            <a:ln>
              <a:noFill/>
            </a:ln>
            <a:effectLst/>
          </c:spPr>
          <c:invertIfNegative val="0"/>
          <c:cat>
            <c:strRef>
              <c:f>'IH NB by site_date'!$I$3:$I$21</c:f>
              <c:strCache>
                <c:ptCount val="19"/>
                <c:pt idx="0">
                  <c:v>Week 1</c:v>
                </c:pt>
                <c:pt idx="1">
                  <c:v>Week 2</c:v>
                </c:pt>
                <c:pt idx="2">
                  <c:v>Week 3</c:v>
                </c:pt>
                <c:pt idx="3">
                  <c:v>Week 4</c:v>
                </c:pt>
                <c:pt idx="5">
                  <c:v>Week 1</c:v>
                </c:pt>
                <c:pt idx="6">
                  <c:v>Week 2</c:v>
                </c:pt>
                <c:pt idx="7">
                  <c:v>Week 3</c:v>
                </c:pt>
                <c:pt idx="8">
                  <c:v>Week 4</c:v>
                </c:pt>
                <c:pt idx="10">
                  <c:v>Week 1</c:v>
                </c:pt>
                <c:pt idx="11">
                  <c:v>Week 2</c:v>
                </c:pt>
                <c:pt idx="12">
                  <c:v>Week 3</c:v>
                </c:pt>
                <c:pt idx="13">
                  <c:v>Week 4</c:v>
                </c:pt>
                <c:pt idx="15">
                  <c:v>Week 1</c:v>
                </c:pt>
                <c:pt idx="16">
                  <c:v>Week 2</c:v>
                </c:pt>
                <c:pt idx="17">
                  <c:v>Week 3</c:v>
                </c:pt>
                <c:pt idx="18">
                  <c:v>Week 4</c:v>
                </c:pt>
              </c:strCache>
            </c:strRef>
          </c:cat>
          <c:val>
            <c:numRef>
              <c:f>'IH NB by site_date'!$J$3:$J$21</c:f>
              <c:numCache>
                <c:formatCode>0.00</c:formatCode>
                <c:ptCount val="19"/>
                <c:pt idx="0">
                  <c:v>16.952690166975881</c:v>
                </c:pt>
                <c:pt idx="1">
                  <c:v>14.355004654353042</c:v>
                </c:pt>
                <c:pt idx="2">
                  <c:v>6.7288957361004131</c:v>
                </c:pt>
                <c:pt idx="3">
                  <c:v>10.120135805693391</c:v>
                </c:pt>
                <c:pt idx="4" formatCode="General">
                  <c:v>0</c:v>
                </c:pt>
                <c:pt idx="5">
                  <c:v>15.326009922041106</c:v>
                </c:pt>
                <c:pt idx="6">
                  <c:v>35.161972977372621</c:v>
                </c:pt>
                <c:pt idx="7">
                  <c:v>34.503879134340551</c:v>
                </c:pt>
                <c:pt idx="8">
                  <c:v>44.189453125000007</c:v>
                </c:pt>
                <c:pt idx="9" formatCode="General">
                  <c:v>0</c:v>
                </c:pt>
                <c:pt idx="10">
                  <c:v>23.059701494843289</c:v>
                </c:pt>
                <c:pt idx="11">
                  <c:v>0.60646766163696031</c:v>
                </c:pt>
                <c:pt idx="12">
                  <c:v>5.478680203867488</c:v>
                </c:pt>
                <c:pt idx="13">
                  <c:v>14.946428572923214</c:v>
                </c:pt>
                <c:pt idx="14" formatCode="General">
                  <c:v>0</c:v>
                </c:pt>
                <c:pt idx="15">
                  <c:v>4.6967706592558729</c:v>
                </c:pt>
                <c:pt idx="16">
                  <c:v>3.2213663868333118</c:v>
                </c:pt>
                <c:pt idx="17">
                  <c:v>9.4122205914236687</c:v>
                </c:pt>
                <c:pt idx="18">
                  <c:v>9.4745739439723895</c:v>
                </c:pt>
              </c:numCache>
            </c:numRef>
          </c:val>
          <c:extLst>
            <c:ext xmlns:c16="http://schemas.microsoft.com/office/drawing/2014/chart" uri="{C3380CC4-5D6E-409C-BE32-E72D297353CC}">
              <c16:uniqueId val="{00000000-D902-4E1B-B48D-971AB92E1EB7}"/>
            </c:ext>
          </c:extLst>
        </c:ser>
        <c:ser>
          <c:idx val="1"/>
          <c:order val="1"/>
          <c:tx>
            <c:strRef>
              <c:f>'IH NB by site_date'!$K$2</c:f>
              <c:strCache>
                <c:ptCount val="1"/>
                <c:pt idx="0">
                  <c:v>TV</c:v>
                </c:pt>
              </c:strCache>
            </c:strRef>
          </c:tx>
          <c:spPr>
            <a:solidFill>
              <a:srgbClr val="BDD7EE"/>
            </a:solidFill>
            <a:ln>
              <a:noFill/>
            </a:ln>
            <a:effectLst/>
          </c:spPr>
          <c:invertIfNegative val="0"/>
          <c:cat>
            <c:strRef>
              <c:f>'IH NB by site_date'!$I$3:$I$21</c:f>
              <c:strCache>
                <c:ptCount val="19"/>
                <c:pt idx="0">
                  <c:v>Week 1</c:v>
                </c:pt>
                <c:pt idx="1">
                  <c:v>Week 2</c:v>
                </c:pt>
                <c:pt idx="2">
                  <c:v>Week 3</c:v>
                </c:pt>
                <c:pt idx="3">
                  <c:v>Week 4</c:v>
                </c:pt>
                <c:pt idx="5">
                  <c:v>Week 1</c:v>
                </c:pt>
                <c:pt idx="6">
                  <c:v>Week 2</c:v>
                </c:pt>
                <c:pt idx="7">
                  <c:v>Week 3</c:v>
                </c:pt>
                <c:pt idx="8">
                  <c:v>Week 4</c:v>
                </c:pt>
                <c:pt idx="10">
                  <c:v>Week 1</c:v>
                </c:pt>
                <c:pt idx="11">
                  <c:v>Week 2</c:v>
                </c:pt>
                <c:pt idx="12">
                  <c:v>Week 3</c:v>
                </c:pt>
                <c:pt idx="13">
                  <c:v>Week 4</c:v>
                </c:pt>
                <c:pt idx="15">
                  <c:v>Week 1</c:v>
                </c:pt>
                <c:pt idx="16">
                  <c:v>Week 2</c:v>
                </c:pt>
                <c:pt idx="17">
                  <c:v>Week 3</c:v>
                </c:pt>
                <c:pt idx="18">
                  <c:v>Week 4</c:v>
                </c:pt>
              </c:strCache>
            </c:strRef>
          </c:cat>
          <c:val>
            <c:numRef>
              <c:f>'IH NB by site_date'!$K$3:$K$21</c:f>
              <c:numCache>
                <c:formatCode>0.00</c:formatCode>
                <c:ptCount val="19"/>
                <c:pt idx="0">
                  <c:v>6.3990300417620904</c:v>
                </c:pt>
                <c:pt idx="1">
                  <c:v>8.7952359138799832</c:v>
                </c:pt>
                <c:pt idx="2">
                  <c:v>15.265151515151516</c:v>
                </c:pt>
                <c:pt idx="3">
                  <c:v>11.682692307692307</c:v>
                </c:pt>
                <c:pt idx="4" formatCode="General">
                  <c:v>0</c:v>
                </c:pt>
                <c:pt idx="5">
                  <c:v>20.670478988510574</c:v>
                </c:pt>
                <c:pt idx="6">
                  <c:v>16.958184439847031</c:v>
                </c:pt>
                <c:pt idx="7">
                  <c:v>37.123385939741752</c:v>
                </c:pt>
                <c:pt idx="8">
                  <c:v>43.710476841565551</c:v>
                </c:pt>
                <c:pt idx="9" formatCode="General">
                  <c:v>0</c:v>
                </c:pt>
                <c:pt idx="10">
                  <c:v>15.126237625274999</c:v>
                </c:pt>
                <c:pt idx="11">
                  <c:v>34.620000000000005</c:v>
                </c:pt>
                <c:pt idx="12">
                  <c:v>3.4177272732228432</c:v>
                </c:pt>
                <c:pt idx="13">
                  <c:v>1.7412060303248744</c:v>
                </c:pt>
                <c:pt idx="14" formatCode="General">
                  <c:v>0</c:v>
                </c:pt>
                <c:pt idx="15">
                  <c:v>1.6032818532818536</c:v>
                </c:pt>
                <c:pt idx="16">
                  <c:v>2.9674038461538461</c:v>
                </c:pt>
                <c:pt idx="17">
                  <c:v>4.9760742187499991</c:v>
                </c:pt>
                <c:pt idx="18">
                  <c:v>3.6821234311347713</c:v>
                </c:pt>
              </c:numCache>
            </c:numRef>
          </c:val>
          <c:extLst>
            <c:ext xmlns:c16="http://schemas.microsoft.com/office/drawing/2014/chart" uri="{C3380CC4-5D6E-409C-BE32-E72D297353CC}">
              <c16:uniqueId val="{00000001-D902-4E1B-B48D-971AB92E1EB7}"/>
            </c:ext>
          </c:extLst>
        </c:ser>
        <c:ser>
          <c:idx val="2"/>
          <c:order val="2"/>
          <c:tx>
            <c:strRef>
              <c:f>'IH NB by site_date'!$L$2</c:f>
              <c:strCache>
                <c:ptCount val="1"/>
                <c:pt idx="0">
                  <c:v>HR</c:v>
                </c:pt>
              </c:strCache>
            </c:strRef>
          </c:tx>
          <c:spPr>
            <a:solidFill>
              <a:srgbClr val="70AD47"/>
            </a:solidFill>
            <a:ln>
              <a:noFill/>
            </a:ln>
            <a:effectLst/>
          </c:spPr>
          <c:invertIfNegative val="0"/>
          <c:cat>
            <c:strRef>
              <c:f>'IH NB by site_date'!$I$3:$I$21</c:f>
              <c:strCache>
                <c:ptCount val="19"/>
                <c:pt idx="0">
                  <c:v>Week 1</c:v>
                </c:pt>
                <c:pt idx="1">
                  <c:v>Week 2</c:v>
                </c:pt>
                <c:pt idx="2">
                  <c:v>Week 3</c:v>
                </c:pt>
                <c:pt idx="3">
                  <c:v>Week 4</c:v>
                </c:pt>
                <c:pt idx="5">
                  <c:v>Week 1</c:v>
                </c:pt>
                <c:pt idx="6">
                  <c:v>Week 2</c:v>
                </c:pt>
                <c:pt idx="7">
                  <c:v>Week 3</c:v>
                </c:pt>
                <c:pt idx="8">
                  <c:v>Week 4</c:v>
                </c:pt>
                <c:pt idx="10">
                  <c:v>Week 1</c:v>
                </c:pt>
                <c:pt idx="11">
                  <c:v>Week 2</c:v>
                </c:pt>
                <c:pt idx="12">
                  <c:v>Week 3</c:v>
                </c:pt>
                <c:pt idx="13">
                  <c:v>Week 4</c:v>
                </c:pt>
                <c:pt idx="15">
                  <c:v>Week 1</c:v>
                </c:pt>
                <c:pt idx="16">
                  <c:v>Week 2</c:v>
                </c:pt>
                <c:pt idx="17">
                  <c:v>Week 3</c:v>
                </c:pt>
                <c:pt idx="18">
                  <c:v>Week 4</c:v>
                </c:pt>
              </c:strCache>
            </c:strRef>
          </c:cat>
          <c:val>
            <c:numRef>
              <c:f>'IH NB by site_date'!$L$3:$L$21</c:f>
              <c:numCache>
                <c:formatCode>0.00</c:formatCode>
                <c:ptCount val="19"/>
                <c:pt idx="0">
                  <c:v>16.204110310908131</c:v>
                </c:pt>
                <c:pt idx="1">
                  <c:v>13.087169899509231</c:v>
                </c:pt>
                <c:pt idx="2">
                  <c:v>17.669441141498215</c:v>
                </c:pt>
                <c:pt idx="3">
                  <c:v>18.766756032171585</c:v>
                </c:pt>
                <c:pt idx="4" formatCode="General">
                  <c:v>0</c:v>
                </c:pt>
                <c:pt idx="5">
                  <c:v>31.089718298745364</c:v>
                </c:pt>
                <c:pt idx="6">
                  <c:v>46.994677398416194</c:v>
                </c:pt>
                <c:pt idx="7">
                  <c:v>42.639257294429704</c:v>
                </c:pt>
                <c:pt idx="8">
                  <c:v>31.035241079773492</c:v>
                </c:pt>
                <c:pt idx="9" formatCode="General">
                  <c:v>0</c:v>
                </c:pt>
                <c:pt idx="10">
                  <c:v>6.5357142848973222</c:v>
                </c:pt>
                <c:pt idx="11">
                  <c:v>27.151530616181862</c:v>
                </c:pt>
                <c:pt idx="12">
                  <c:v>23.330769230302611</c:v>
                </c:pt>
                <c:pt idx="13">
                  <c:v>48.067499993991561</c:v>
                </c:pt>
                <c:pt idx="14" formatCode="General">
                  <c:v>0</c:v>
                </c:pt>
                <c:pt idx="15">
                  <c:v>3.4926470588235299</c:v>
                </c:pt>
                <c:pt idx="16">
                  <c:v>3.2723011896970173</c:v>
                </c:pt>
                <c:pt idx="17">
                  <c:v>5.5886735692052927</c:v>
                </c:pt>
                <c:pt idx="18">
                  <c:v>9.5847186113119669</c:v>
                </c:pt>
              </c:numCache>
            </c:numRef>
          </c:val>
          <c:extLst>
            <c:ext xmlns:c16="http://schemas.microsoft.com/office/drawing/2014/chart" uri="{C3380CC4-5D6E-409C-BE32-E72D297353CC}">
              <c16:uniqueId val="{00000002-D902-4E1B-B48D-971AB92E1EB7}"/>
            </c:ext>
          </c:extLst>
        </c:ser>
        <c:ser>
          <c:idx val="3"/>
          <c:order val="3"/>
          <c:tx>
            <c:strRef>
              <c:f>'IH NB by site_date'!$M$2</c:f>
              <c:strCache>
                <c:ptCount val="1"/>
                <c:pt idx="0">
                  <c:v>BR</c:v>
                </c:pt>
              </c:strCache>
            </c:strRef>
          </c:tx>
          <c:spPr>
            <a:solidFill>
              <a:srgbClr val="264478"/>
            </a:solidFill>
            <a:ln>
              <a:noFill/>
            </a:ln>
            <a:effectLst/>
          </c:spPr>
          <c:invertIfNegative val="0"/>
          <c:cat>
            <c:strRef>
              <c:f>'IH NB by site_date'!$I$3:$I$21</c:f>
              <c:strCache>
                <c:ptCount val="19"/>
                <c:pt idx="0">
                  <c:v>Week 1</c:v>
                </c:pt>
                <c:pt idx="1">
                  <c:v>Week 2</c:v>
                </c:pt>
                <c:pt idx="2">
                  <c:v>Week 3</c:v>
                </c:pt>
                <c:pt idx="3">
                  <c:v>Week 4</c:v>
                </c:pt>
                <c:pt idx="5">
                  <c:v>Week 1</c:v>
                </c:pt>
                <c:pt idx="6">
                  <c:v>Week 2</c:v>
                </c:pt>
                <c:pt idx="7">
                  <c:v>Week 3</c:v>
                </c:pt>
                <c:pt idx="8">
                  <c:v>Week 4</c:v>
                </c:pt>
                <c:pt idx="10">
                  <c:v>Week 1</c:v>
                </c:pt>
                <c:pt idx="11">
                  <c:v>Week 2</c:v>
                </c:pt>
                <c:pt idx="12">
                  <c:v>Week 3</c:v>
                </c:pt>
                <c:pt idx="13">
                  <c:v>Week 4</c:v>
                </c:pt>
                <c:pt idx="15">
                  <c:v>Week 1</c:v>
                </c:pt>
                <c:pt idx="16">
                  <c:v>Week 2</c:v>
                </c:pt>
                <c:pt idx="17">
                  <c:v>Week 3</c:v>
                </c:pt>
                <c:pt idx="18">
                  <c:v>Week 4</c:v>
                </c:pt>
              </c:strCache>
            </c:strRef>
          </c:cat>
          <c:val>
            <c:numRef>
              <c:f>'IH NB by site_date'!$M$3:$M$21</c:f>
              <c:numCache>
                <c:formatCode>0.00</c:formatCode>
                <c:ptCount val="19"/>
                <c:pt idx="0">
                  <c:v>13.743961352657006</c:v>
                </c:pt>
                <c:pt idx="1">
                  <c:v>5.6968795051853229</c:v>
                </c:pt>
                <c:pt idx="2">
                  <c:v>18.595351162209447</c:v>
                </c:pt>
                <c:pt idx="3">
                  <c:v>11.17872124648504</c:v>
                </c:pt>
                <c:pt idx="4" formatCode="General">
                  <c:v>0</c:v>
                </c:pt>
                <c:pt idx="5">
                  <c:v>4.3798785776235905</c:v>
                </c:pt>
                <c:pt idx="6">
                  <c:v>37.536826599326602</c:v>
                </c:pt>
                <c:pt idx="7">
                  <c:v>27.760577915376675</c:v>
                </c:pt>
                <c:pt idx="8">
                  <c:v>14.558096583193004</c:v>
                </c:pt>
                <c:pt idx="9" formatCode="General">
                  <c:v>0</c:v>
                </c:pt>
                <c:pt idx="10">
                  <c:v>28</c:v>
                </c:pt>
                <c:pt idx="11">
                  <c:v>3.4863157902406736</c:v>
                </c:pt>
                <c:pt idx="12">
                  <c:v>3.5069999999298593</c:v>
                </c:pt>
                <c:pt idx="13">
                  <c:v>22.341968915380107</c:v>
                </c:pt>
                <c:pt idx="14" formatCode="General">
                  <c:v>0</c:v>
                </c:pt>
                <c:pt idx="15">
                  <c:v>3.1240384615384613</c:v>
                </c:pt>
                <c:pt idx="16">
                  <c:v>3.4016603501981622</c:v>
                </c:pt>
                <c:pt idx="17">
                  <c:v>2.9176649209441461</c:v>
                </c:pt>
                <c:pt idx="18">
                  <c:v>7.8830790916203863</c:v>
                </c:pt>
              </c:numCache>
            </c:numRef>
          </c:val>
          <c:extLst>
            <c:ext xmlns:c16="http://schemas.microsoft.com/office/drawing/2014/chart" uri="{C3380CC4-5D6E-409C-BE32-E72D297353CC}">
              <c16:uniqueId val="{00000003-D902-4E1B-B48D-971AB92E1EB7}"/>
            </c:ext>
          </c:extLst>
        </c:ser>
        <c:ser>
          <c:idx val="4"/>
          <c:order val="4"/>
          <c:tx>
            <c:strRef>
              <c:f>'IH NB by site_date'!$N$2</c:f>
              <c:strCache>
                <c:ptCount val="1"/>
                <c:pt idx="0">
                  <c:v>IB</c:v>
                </c:pt>
              </c:strCache>
            </c:strRef>
          </c:tx>
          <c:spPr>
            <a:solidFill>
              <a:srgbClr val="FF0000"/>
            </a:solidFill>
            <a:ln>
              <a:noFill/>
            </a:ln>
            <a:effectLst/>
          </c:spPr>
          <c:invertIfNegative val="0"/>
          <c:cat>
            <c:strRef>
              <c:f>'IH NB by site_date'!$I$3:$I$21</c:f>
              <c:strCache>
                <c:ptCount val="19"/>
                <c:pt idx="0">
                  <c:v>Week 1</c:v>
                </c:pt>
                <c:pt idx="1">
                  <c:v>Week 2</c:v>
                </c:pt>
                <c:pt idx="2">
                  <c:v>Week 3</c:v>
                </c:pt>
                <c:pt idx="3">
                  <c:v>Week 4</c:v>
                </c:pt>
                <c:pt idx="5">
                  <c:v>Week 1</c:v>
                </c:pt>
                <c:pt idx="6">
                  <c:v>Week 2</c:v>
                </c:pt>
                <c:pt idx="7">
                  <c:v>Week 3</c:v>
                </c:pt>
                <c:pt idx="8">
                  <c:v>Week 4</c:v>
                </c:pt>
                <c:pt idx="10">
                  <c:v>Week 1</c:v>
                </c:pt>
                <c:pt idx="11">
                  <c:v>Week 2</c:v>
                </c:pt>
                <c:pt idx="12">
                  <c:v>Week 3</c:v>
                </c:pt>
                <c:pt idx="13">
                  <c:v>Week 4</c:v>
                </c:pt>
                <c:pt idx="15">
                  <c:v>Week 1</c:v>
                </c:pt>
                <c:pt idx="16">
                  <c:v>Week 2</c:v>
                </c:pt>
                <c:pt idx="17">
                  <c:v>Week 3</c:v>
                </c:pt>
                <c:pt idx="18">
                  <c:v>Week 4</c:v>
                </c:pt>
              </c:strCache>
            </c:strRef>
          </c:cat>
          <c:val>
            <c:numRef>
              <c:f>'IH NB by site_date'!$N$3:$N$21</c:f>
              <c:numCache>
                <c:formatCode>0.00</c:formatCode>
                <c:ptCount val="19"/>
                <c:pt idx="0">
                  <c:v>23.223356060952732</c:v>
                </c:pt>
                <c:pt idx="1">
                  <c:v>24.837188412306308</c:v>
                </c:pt>
                <c:pt idx="2">
                  <c:v>3.901516987350361</c:v>
                </c:pt>
                <c:pt idx="3">
                  <c:v>11.553963278101209</c:v>
                </c:pt>
                <c:pt idx="4" formatCode="General">
                  <c:v>0</c:v>
                </c:pt>
                <c:pt idx="5">
                  <c:v>41.099144757681344</c:v>
                </c:pt>
                <c:pt idx="6">
                  <c:v>28.431915777808562</c:v>
                </c:pt>
                <c:pt idx="7">
                  <c:v>32.270201435517478</c:v>
                </c:pt>
                <c:pt idx="8">
                  <c:v>25.030712530712531</c:v>
                </c:pt>
                <c:pt idx="9" formatCode="General">
                  <c:v>0</c:v>
                </c:pt>
                <c:pt idx="10">
                  <c:v>2.3686868688053031</c:v>
                </c:pt>
                <c:pt idx="11">
                  <c:v>2.5078124996865236</c:v>
                </c:pt>
                <c:pt idx="12">
                  <c:v>3.8305732479479744</c:v>
                </c:pt>
                <c:pt idx="13">
                  <c:v>1.8900000001889998</c:v>
                </c:pt>
                <c:pt idx="14" formatCode="General">
                  <c:v>0</c:v>
                </c:pt>
                <c:pt idx="15">
                  <c:v>1.6184971098265895</c:v>
                </c:pt>
                <c:pt idx="16">
                  <c:v>3.2882041132046052</c:v>
                </c:pt>
                <c:pt idx="17">
                  <c:v>2.4227272727272728</c:v>
                </c:pt>
                <c:pt idx="18">
                  <c:v>2.8471450304666925</c:v>
                </c:pt>
              </c:numCache>
            </c:numRef>
          </c:val>
          <c:extLst>
            <c:ext xmlns:c16="http://schemas.microsoft.com/office/drawing/2014/chart" uri="{C3380CC4-5D6E-409C-BE32-E72D297353CC}">
              <c16:uniqueId val="{00000004-D902-4E1B-B48D-971AB92E1EB7}"/>
            </c:ext>
          </c:extLst>
        </c:ser>
        <c:ser>
          <c:idx val="5"/>
          <c:order val="5"/>
          <c:tx>
            <c:strRef>
              <c:f>'IH NB by site_date'!$O$2</c:f>
              <c:strCache>
                <c:ptCount val="1"/>
                <c:pt idx="0">
                  <c:v>SC</c:v>
                </c:pt>
              </c:strCache>
            </c:strRef>
          </c:tx>
          <c:spPr>
            <a:solidFill>
              <a:srgbClr val="B07BD7"/>
            </a:solidFill>
            <a:ln>
              <a:noFill/>
            </a:ln>
            <a:effectLst/>
          </c:spPr>
          <c:invertIfNegative val="0"/>
          <c:cat>
            <c:strRef>
              <c:f>'IH NB by site_date'!$I$3:$I$21</c:f>
              <c:strCache>
                <c:ptCount val="19"/>
                <c:pt idx="0">
                  <c:v>Week 1</c:v>
                </c:pt>
                <c:pt idx="1">
                  <c:v>Week 2</c:v>
                </c:pt>
                <c:pt idx="2">
                  <c:v>Week 3</c:v>
                </c:pt>
                <c:pt idx="3">
                  <c:v>Week 4</c:v>
                </c:pt>
                <c:pt idx="5">
                  <c:v>Week 1</c:v>
                </c:pt>
                <c:pt idx="6">
                  <c:v>Week 2</c:v>
                </c:pt>
                <c:pt idx="7">
                  <c:v>Week 3</c:v>
                </c:pt>
                <c:pt idx="8">
                  <c:v>Week 4</c:v>
                </c:pt>
                <c:pt idx="10">
                  <c:v>Week 1</c:v>
                </c:pt>
                <c:pt idx="11">
                  <c:v>Week 2</c:v>
                </c:pt>
                <c:pt idx="12">
                  <c:v>Week 3</c:v>
                </c:pt>
                <c:pt idx="13">
                  <c:v>Week 4</c:v>
                </c:pt>
                <c:pt idx="15">
                  <c:v>Week 1</c:v>
                </c:pt>
                <c:pt idx="16">
                  <c:v>Week 2</c:v>
                </c:pt>
                <c:pt idx="17">
                  <c:v>Week 3</c:v>
                </c:pt>
                <c:pt idx="18">
                  <c:v>Week 4</c:v>
                </c:pt>
              </c:strCache>
            </c:strRef>
          </c:cat>
          <c:val>
            <c:numRef>
              <c:f>'IH NB by site_date'!$O$3:$O$21</c:f>
              <c:numCache>
                <c:formatCode>0.00</c:formatCode>
                <c:ptCount val="19"/>
                <c:pt idx="0">
                  <c:v>14.591771997462299</c:v>
                </c:pt>
                <c:pt idx="1">
                  <c:v>13.253869418252979</c:v>
                </c:pt>
                <c:pt idx="2">
                  <c:v>3.8787621873675282</c:v>
                </c:pt>
                <c:pt idx="3">
                  <c:v>17.603249830737983</c:v>
                </c:pt>
                <c:pt idx="4" formatCode="General">
                  <c:v>0</c:v>
                </c:pt>
                <c:pt idx="5">
                  <c:v>25.365103766333593</c:v>
                </c:pt>
                <c:pt idx="6">
                  <c:v>26.519982993197278</c:v>
                </c:pt>
                <c:pt idx="7">
                  <c:v>45.108259823576581</c:v>
                </c:pt>
                <c:pt idx="8">
                  <c:v>25.610885516848334</c:v>
                </c:pt>
                <c:pt idx="9" formatCode="General">
                  <c:v>0</c:v>
                </c:pt>
                <c:pt idx="10">
                  <c:v>26.721538464210617</c:v>
                </c:pt>
                <c:pt idx="11">
                  <c:v>2.4979591834736325</c:v>
                </c:pt>
                <c:pt idx="12">
                  <c:v>3.6213197965016506</c:v>
                </c:pt>
                <c:pt idx="13">
                  <c:v>2.8636363637795457</c:v>
                </c:pt>
                <c:pt idx="14" formatCode="General">
                  <c:v>0</c:v>
                </c:pt>
                <c:pt idx="15">
                  <c:v>1.7058531746031744</c:v>
                </c:pt>
                <c:pt idx="16">
                  <c:v>4.0479418160521012</c:v>
                </c:pt>
                <c:pt idx="17">
                  <c:v>4.3160044286931472</c:v>
                </c:pt>
                <c:pt idx="18">
                  <c:v>30.156094130443655</c:v>
                </c:pt>
              </c:numCache>
            </c:numRef>
          </c:val>
          <c:extLst>
            <c:ext xmlns:c16="http://schemas.microsoft.com/office/drawing/2014/chart" uri="{C3380CC4-5D6E-409C-BE32-E72D297353CC}">
              <c16:uniqueId val="{00000005-D902-4E1B-B48D-971AB92E1EB7}"/>
            </c:ext>
          </c:extLst>
        </c:ser>
        <c:ser>
          <c:idx val="6"/>
          <c:order val="6"/>
          <c:tx>
            <c:strRef>
              <c:f>'IH NB by site_date'!$P$2</c:f>
              <c:strCache>
                <c:ptCount val="1"/>
                <c:pt idx="0">
                  <c:v>DS</c:v>
                </c:pt>
              </c:strCache>
            </c:strRef>
          </c:tx>
          <c:spPr>
            <a:solidFill>
              <a:srgbClr val="997300"/>
            </a:solidFill>
            <a:ln>
              <a:noFill/>
            </a:ln>
            <a:effectLst/>
          </c:spPr>
          <c:invertIfNegative val="0"/>
          <c:cat>
            <c:strRef>
              <c:f>'IH NB by site_date'!$I$3:$I$21</c:f>
              <c:strCache>
                <c:ptCount val="19"/>
                <c:pt idx="0">
                  <c:v>Week 1</c:v>
                </c:pt>
                <c:pt idx="1">
                  <c:v>Week 2</c:v>
                </c:pt>
                <c:pt idx="2">
                  <c:v>Week 3</c:v>
                </c:pt>
                <c:pt idx="3">
                  <c:v>Week 4</c:v>
                </c:pt>
                <c:pt idx="5">
                  <c:v>Week 1</c:v>
                </c:pt>
                <c:pt idx="6">
                  <c:v>Week 2</c:v>
                </c:pt>
                <c:pt idx="7">
                  <c:v>Week 3</c:v>
                </c:pt>
                <c:pt idx="8">
                  <c:v>Week 4</c:v>
                </c:pt>
                <c:pt idx="10">
                  <c:v>Week 1</c:v>
                </c:pt>
                <c:pt idx="11">
                  <c:v>Week 2</c:v>
                </c:pt>
                <c:pt idx="12">
                  <c:v>Week 3</c:v>
                </c:pt>
                <c:pt idx="13">
                  <c:v>Week 4</c:v>
                </c:pt>
                <c:pt idx="15">
                  <c:v>Week 1</c:v>
                </c:pt>
                <c:pt idx="16">
                  <c:v>Week 2</c:v>
                </c:pt>
                <c:pt idx="17">
                  <c:v>Week 3</c:v>
                </c:pt>
                <c:pt idx="18">
                  <c:v>Week 4</c:v>
                </c:pt>
              </c:strCache>
            </c:strRef>
          </c:cat>
          <c:val>
            <c:numRef>
              <c:f>'IH NB by site_date'!$P$3:$P$21</c:f>
              <c:numCache>
                <c:formatCode>0.00</c:formatCode>
                <c:ptCount val="19"/>
                <c:pt idx="0">
                  <c:v>11.054835881951885</c:v>
                </c:pt>
                <c:pt idx="1">
                  <c:v>17.288358545522879</c:v>
                </c:pt>
                <c:pt idx="2">
                  <c:v>13.683480071128074</c:v>
                </c:pt>
                <c:pt idx="3">
                  <c:v>17.593210641746925</c:v>
                </c:pt>
                <c:pt idx="4" formatCode="General">
                  <c:v>0</c:v>
                </c:pt>
                <c:pt idx="5">
                  <c:v>27.664163010336878</c:v>
                </c:pt>
                <c:pt idx="6">
                  <c:v>17.546544248916096</c:v>
                </c:pt>
                <c:pt idx="7">
                  <c:v>18.673469387755098</c:v>
                </c:pt>
                <c:pt idx="8">
                  <c:v>32.275265039834387</c:v>
                </c:pt>
                <c:pt idx="9" formatCode="General">
                  <c:v>0</c:v>
                </c:pt>
                <c:pt idx="10">
                  <c:v>5.6875000002843752</c:v>
                </c:pt>
                <c:pt idx="11">
                  <c:v>20.985929651179234</c:v>
                </c:pt>
                <c:pt idx="12">
                  <c:v>7.4263157884340014</c:v>
                </c:pt>
                <c:pt idx="13">
                  <c:v>3.7900990102800005</c:v>
                </c:pt>
                <c:pt idx="14" formatCode="General">
                  <c:v>0</c:v>
                </c:pt>
                <c:pt idx="15">
                  <c:v>9.5938642345355145</c:v>
                </c:pt>
                <c:pt idx="16">
                  <c:v>7.9119657905115002</c:v>
                </c:pt>
                <c:pt idx="17">
                  <c:v>8.9187324087904685</c:v>
                </c:pt>
                <c:pt idx="18">
                  <c:v>5.388288887839888</c:v>
                </c:pt>
              </c:numCache>
            </c:numRef>
          </c:val>
          <c:extLst>
            <c:ext xmlns:c16="http://schemas.microsoft.com/office/drawing/2014/chart" uri="{C3380CC4-5D6E-409C-BE32-E72D297353CC}">
              <c16:uniqueId val="{00000006-D902-4E1B-B48D-971AB92E1EB7}"/>
            </c:ext>
          </c:extLst>
        </c:ser>
        <c:dLbls>
          <c:showLegendKey val="0"/>
          <c:showVal val="0"/>
          <c:showCatName val="0"/>
          <c:showSerName val="0"/>
          <c:showPercent val="0"/>
          <c:showBubbleSize val="0"/>
        </c:dLbls>
        <c:gapWidth val="150"/>
        <c:overlap val="100"/>
        <c:axId val="618018847"/>
        <c:axId val="2066233791"/>
      </c:barChart>
      <c:catAx>
        <c:axId val="618018847"/>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2066233791"/>
        <c:crosses val="autoZero"/>
        <c:auto val="1"/>
        <c:lblAlgn val="ctr"/>
        <c:lblOffset val="100"/>
        <c:noMultiLvlLbl val="0"/>
      </c:catAx>
      <c:valAx>
        <c:axId val="2066233791"/>
        <c:scaling>
          <c:orientation val="minMax"/>
        </c:scaling>
        <c:delete val="0"/>
        <c:axPos val="l"/>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618018847"/>
        <c:crosses val="autoZero"/>
        <c:crossBetween val="between"/>
      </c:valAx>
      <c:spPr>
        <a:noFill/>
        <a:ln>
          <a:noFill/>
        </a:ln>
        <a:effectLst/>
      </c:spPr>
    </c:plotArea>
    <c:legend>
      <c:legendPos val="b"/>
      <c:layout>
        <c:manualLayout>
          <c:xMode val="edge"/>
          <c:yMode val="edge"/>
          <c:x val="0.69360625326648173"/>
          <c:y val="2.7940713293191255E-2"/>
          <c:w val="0.28715047927542975"/>
          <c:h val="6.2659377293478119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08B91-B110-E9FB-E91F-245CA1B081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A2CEF9-9763-B095-F398-AC45E3F518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5E5A42-A9C5-FBE2-056E-EB59F80AC593}"/>
              </a:ext>
            </a:extLst>
          </p:cNvPr>
          <p:cNvSpPr>
            <a:spLocks noGrp="1"/>
          </p:cNvSpPr>
          <p:nvPr>
            <p:ph type="dt" sz="half" idx="10"/>
          </p:nvPr>
        </p:nvSpPr>
        <p:spPr/>
        <p:txBody>
          <a:bodyPr/>
          <a:lstStyle/>
          <a:p>
            <a:fld id="{EABB898F-4C09-408E-8555-5949496D4208}" type="datetimeFigureOut">
              <a:rPr lang="en-US" smtClean="0"/>
              <a:t>5/8/2023</a:t>
            </a:fld>
            <a:endParaRPr lang="en-US"/>
          </a:p>
        </p:txBody>
      </p:sp>
      <p:sp>
        <p:nvSpPr>
          <p:cNvPr id="5" name="Footer Placeholder 4">
            <a:extLst>
              <a:ext uri="{FF2B5EF4-FFF2-40B4-BE49-F238E27FC236}">
                <a16:creationId xmlns:a16="http://schemas.microsoft.com/office/drawing/2014/main" id="{2AFEF4B2-888C-9B5D-862F-21AB75DA0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C03817-7325-F2EE-6449-DB4FE393617D}"/>
              </a:ext>
            </a:extLst>
          </p:cNvPr>
          <p:cNvSpPr>
            <a:spLocks noGrp="1"/>
          </p:cNvSpPr>
          <p:nvPr>
            <p:ph type="sldNum" sz="quarter" idx="12"/>
          </p:nvPr>
        </p:nvSpPr>
        <p:spPr/>
        <p:txBody>
          <a:bodyPr/>
          <a:lstStyle/>
          <a:p>
            <a:fld id="{79B075F3-6613-44A1-9098-BCFCB981EF92}" type="slidenum">
              <a:rPr lang="en-US" smtClean="0"/>
              <a:t>‹#›</a:t>
            </a:fld>
            <a:endParaRPr lang="en-US"/>
          </a:p>
        </p:txBody>
      </p:sp>
    </p:spTree>
    <p:extLst>
      <p:ext uri="{BB962C8B-B14F-4D97-AF65-F5344CB8AC3E}">
        <p14:creationId xmlns:p14="http://schemas.microsoft.com/office/powerpoint/2010/main" val="762021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0E3F-0790-EC4C-75E2-0F82DEF5F6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53011A-6C66-32C2-3A69-E6B0ECC31F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5EBC9E-1953-BFBD-FEB1-DDE80B1388A0}"/>
              </a:ext>
            </a:extLst>
          </p:cNvPr>
          <p:cNvSpPr>
            <a:spLocks noGrp="1"/>
          </p:cNvSpPr>
          <p:nvPr>
            <p:ph type="dt" sz="half" idx="10"/>
          </p:nvPr>
        </p:nvSpPr>
        <p:spPr/>
        <p:txBody>
          <a:bodyPr/>
          <a:lstStyle/>
          <a:p>
            <a:fld id="{EABB898F-4C09-408E-8555-5949496D4208}" type="datetimeFigureOut">
              <a:rPr lang="en-US" smtClean="0"/>
              <a:t>5/8/2023</a:t>
            </a:fld>
            <a:endParaRPr lang="en-US"/>
          </a:p>
        </p:txBody>
      </p:sp>
      <p:sp>
        <p:nvSpPr>
          <p:cNvPr id="5" name="Footer Placeholder 4">
            <a:extLst>
              <a:ext uri="{FF2B5EF4-FFF2-40B4-BE49-F238E27FC236}">
                <a16:creationId xmlns:a16="http://schemas.microsoft.com/office/drawing/2014/main" id="{981DBCC8-D7EC-EC02-CF9B-45BE3B1F5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C4041-02EC-94E6-26CF-BE8843277D92}"/>
              </a:ext>
            </a:extLst>
          </p:cNvPr>
          <p:cNvSpPr>
            <a:spLocks noGrp="1"/>
          </p:cNvSpPr>
          <p:nvPr>
            <p:ph type="sldNum" sz="quarter" idx="12"/>
          </p:nvPr>
        </p:nvSpPr>
        <p:spPr/>
        <p:txBody>
          <a:bodyPr/>
          <a:lstStyle/>
          <a:p>
            <a:fld id="{79B075F3-6613-44A1-9098-BCFCB981EF92}" type="slidenum">
              <a:rPr lang="en-US" smtClean="0"/>
              <a:t>‹#›</a:t>
            </a:fld>
            <a:endParaRPr lang="en-US"/>
          </a:p>
        </p:txBody>
      </p:sp>
    </p:spTree>
    <p:extLst>
      <p:ext uri="{BB962C8B-B14F-4D97-AF65-F5344CB8AC3E}">
        <p14:creationId xmlns:p14="http://schemas.microsoft.com/office/powerpoint/2010/main" val="396963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69B1F7-A96A-B189-E17F-318E48C63B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F76C2A-943F-EED0-7677-88708F6E70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6A7FE2-1196-4C0B-A76D-256557D0A273}"/>
              </a:ext>
            </a:extLst>
          </p:cNvPr>
          <p:cNvSpPr>
            <a:spLocks noGrp="1"/>
          </p:cNvSpPr>
          <p:nvPr>
            <p:ph type="dt" sz="half" idx="10"/>
          </p:nvPr>
        </p:nvSpPr>
        <p:spPr/>
        <p:txBody>
          <a:bodyPr/>
          <a:lstStyle/>
          <a:p>
            <a:fld id="{EABB898F-4C09-408E-8555-5949496D4208}" type="datetimeFigureOut">
              <a:rPr lang="en-US" smtClean="0"/>
              <a:t>5/8/2023</a:t>
            </a:fld>
            <a:endParaRPr lang="en-US"/>
          </a:p>
        </p:txBody>
      </p:sp>
      <p:sp>
        <p:nvSpPr>
          <p:cNvPr id="5" name="Footer Placeholder 4">
            <a:extLst>
              <a:ext uri="{FF2B5EF4-FFF2-40B4-BE49-F238E27FC236}">
                <a16:creationId xmlns:a16="http://schemas.microsoft.com/office/drawing/2014/main" id="{67AC6366-E073-588D-12D6-9984454C75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102B07-2B89-8BD0-B6B5-9220A3DBC4D1}"/>
              </a:ext>
            </a:extLst>
          </p:cNvPr>
          <p:cNvSpPr>
            <a:spLocks noGrp="1"/>
          </p:cNvSpPr>
          <p:nvPr>
            <p:ph type="sldNum" sz="quarter" idx="12"/>
          </p:nvPr>
        </p:nvSpPr>
        <p:spPr/>
        <p:txBody>
          <a:bodyPr/>
          <a:lstStyle/>
          <a:p>
            <a:fld id="{79B075F3-6613-44A1-9098-BCFCB981EF92}" type="slidenum">
              <a:rPr lang="en-US" smtClean="0"/>
              <a:t>‹#›</a:t>
            </a:fld>
            <a:endParaRPr lang="en-US"/>
          </a:p>
        </p:txBody>
      </p:sp>
    </p:spTree>
    <p:extLst>
      <p:ext uri="{BB962C8B-B14F-4D97-AF65-F5344CB8AC3E}">
        <p14:creationId xmlns:p14="http://schemas.microsoft.com/office/powerpoint/2010/main" val="3876654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4C0EE-77C8-8075-D5B1-A34342DAEA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6E58D2-6AE1-867B-8BBB-51AC6D1481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4A51E3-1A3F-7DE4-77D6-0CFCB35AF317}"/>
              </a:ext>
            </a:extLst>
          </p:cNvPr>
          <p:cNvSpPr>
            <a:spLocks noGrp="1"/>
          </p:cNvSpPr>
          <p:nvPr>
            <p:ph type="dt" sz="half" idx="10"/>
          </p:nvPr>
        </p:nvSpPr>
        <p:spPr/>
        <p:txBody>
          <a:bodyPr/>
          <a:lstStyle/>
          <a:p>
            <a:fld id="{EABB898F-4C09-408E-8555-5949496D4208}" type="datetimeFigureOut">
              <a:rPr lang="en-US" smtClean="0"/>
              <a:t>5/8/2023</a:t>
            </a:fld>
            <a:endParaRPr lang="en-US"/>
          </a:p>
        </p:txBody>
      </p:sp>
      <p:sp>
        <p:nvSpPr>
          <p:cNvPr id="5" name="Footer Placeholder 4">
            <a:extLst>
              <a:ext uri="{FF2B5EF4-FFF2-40B4-BE49-F238E27FC236}">
                <a16:creationId xmlns:a16="http://schemas.microsoft.com/office/drawing/2014/main" id="{06638B1B-C350-080B-3002-3C67D3198C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50136A-3C2F-C35A-7200-2E97CADA52F5}"/>
              </a:ext>
            </a:extLst>
          </p:cNvPr>
          <p:cNvSpPr>
            <a:spLocks noGrp="1"/>
          </p:cNvSpPr>
          <p:nvPr>
            <p:ph type="sldNum" sz="quarter" idx="12"/>
          </p:nvPr>
        </p:nvSpPr>
        <p:spPr/>
        <p:txBody>
          <a:bodyPr/>
          <a:lstStyle/>
          <a:p>
            <a:fld id="{79B075F3-6613-44A1-9098-BCFCB981EF92}" type="slidenum">
              <a:rPr lang="en-US" smtClean="0"/>
              <a:t>‹#›</a:t>
            </a:fld>
            <a:endParaRPr lang="en-US"/>
          </a:p>
        </p:txBody>
      </p:sp>
    </p:spTree>
    <p:extLst>
      <p:ext uri="{BB962C8B-B14F-4D97-AF65-F5344CB8AC3E}">
        <p14:creationId xmlns:p14="http://schemas.microsoft.com/office/powerpoint/2010/main" val="1639703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CAC9-1829-3E58-4F90-8F6DB7D59A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BA39F1-6973-5421-4E6D-F952236557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286279-249B-EA7B-A463-02ADF7549A4F}"/>
              </a:ext>
            </a:extLst>
          </p:cNvPr>
          <p:cNvSpPr>
            <a:spLocks noGrp="1"/>
          </p:cNvSpPr>
          <p:nvPr>
            <p:ph type="dt" sz="half" idx="10"/>
          </p:nvPr>
        </p:nvSpPr>
        <p:spPr/>
        <p:txBody>
          <a:bodyPr/>
          <a:lstStyle/>
          <a:p>
            <a:fld id="{EABB898F-4C09-408E-8555-5949496D4208}" type="datetimeFigureOut">
              <a:rPr lang="en-US" smtClean="0"/>
              <a:t>5/8/2023</a:t>
            </a:fld>
            <a:endParaRPr lang="en-US"/>
          </a:p>
        </p:txBody>
      </p:sp>
      <p:sp>
        <p:nvSpPr>
          <p:cNvPr id="5" name="Footer Placeholder 4">
            <a:extLst>
              <a:ext uri="{FF2B5EF4-FFF2-40B4-BE49-F238E27FC236}">
                <a16:creationId xmlns:a16="http://schemas.microsoft.com/office/drawing/2014/main" id="{BCD3E66E-79C7-D0E6-2C02-B4A444EE0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FA570-A8F1-87A7-784A-33A83406DCF1}"/>
              </a:ext>
            </a:extLst>
          </p:cNvPr>
          <p:cNvSpPr>
            <a:spLocks noGrp="1"/>
          </p:cNvSpPr>
          <p:nvPr>
            <p:ph type="sldNum" sz="quarter" idx="12"/>
          </p:nvPr>
        </p:nvSpPr>
        <p:spPr/>
        <p:txBody>
          <a:bodyPr/>
          <a:lstStyle/>
          <a:p>
            <a:fld id="{79B075F3-6613-44A1-9098-BCFCB981EF92}" type="slidenum">
              <a:rPr lang="en-US" smtClean="0"/>
              <a:t>‹#›</a:t>
            </a:fld>
            <a:endParaRPr lang="en-US"/>
          </a:p>
        </p:txBody>
      </p:sp>
    </p:spTree>
    <p:extLst>
      <p:ext uri="{BB962C8B-B14F-4D97-AF65-F5344CB8AC3E}">
        <p14:creationId xmlns:p14="http://schemas.microsoft.com/office/powerpoint/2010/main" val="2328099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3BAC6-CFD5-887A-742C-4761C3B822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F001EA-10F6-ABAD-B6AC-045A21AC42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24DFF9-321D-8A23-1F50-116B0C48CF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F97010-A988-E323-ACB4-C3221BE6991A}"/>
              </a:ext>
            </a:extLst>
          </p:cNvPr>
          <p:cNvSpPr>
            <a:spLocks noGrp="1"/>
          </p:cNvSpPr>
          <p:nvPr>
            <p:ph type="dt" sz="half" idx="10"/>
          </p:nvPr>
        </p:nvSpPr>
        <p:spPr/>
        <p:txBody>
          <a:bodyPr/>
          <a:lstStyle/>
          <a:p>
            <a:fld id="{EABB898F-4C09-408E-8555-5949496D4208}" type="datetimeFigureOut">
              <a:rPr lang="en-US" smtClean="0"/>
              <a:t>5/8/2023</a:t>
            </a:fld>
            <a:endParaRPr lang="en-US"/>
          </a:p>
        </p:txBody>
      </p:sp>
      <p:sp>
        <p:nvSpPr>
          <p:cNvPr id="6" name="Footer Placeholder 5">
            <a:extLst>
              <a:ext uri="{FF2B5EF4-FFF2-40B4-BE49-F238E27FC236}">
                <a16:creationId xmlns:a16="http://schemas.microsoft.com/office/drawing/2014/main" id="{8F77AD49-9B77-2381-ECBB-B2B1860901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A0049E-B057-342A-158A-5A629B816F18}"/>
              </a:ext>
            </a:extLst>
          </p:cNvPr>
          <p:cNvSpPr>
            <a:spLocks noGrp="1"/>
          </p:cNvSpPr>
          <p:nvPr>
            <p:ph type="sldNum" sz="quarter" idx="12"/>
          </p:nvPr>
        </p:nvSpPr>
        <p:spPr/>
        <p:txBody>
          <a:bodyPr/>
          <a:lstStyle/>
          <a:p>
            <a:fld id="{79B075F3-6613-44A1-9098-BCFCB981EF92}" type="slidenum">
              <a:rPr lang="en-US" smtClean="0"/>
              <a:t>‹#›</a:t>
            </a:fld>
            <a:endParaRPr lang="en-US"/>
          </a:p>
        </p:txBody>
      </p:sp>
    </p:spTree>
    <p:extLst>
      <p:ext uri="{BB962C8B-B14F-4D97-AF65-F5344CB8AC3E}">
        <p14:creationId xmlns:p14="http://schemas.microsoft.com/office/powerpoint/2010/main" val="2360776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3C8E6-6AC9-B1A2-C1A3-1B4345AC2F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7E6B61-7C31-0E9B-369A-7BBF0948C2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7FE88E-A812-F721-3542-3B2607983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8FEB55-55A6-ADF8-A7B9-474EB5FCAD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B0AF9A-8090-0E4D-C0BB-159D45F609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C340BD-C592-19DB-AB74-450B0C9887F6}"/>
              </a:ext>
            </a:extLst>
          </p:cNvPr>
          <p:cNvSpPr>
            <a:spLocks noGrp="1"/>
          </p:cNvSpPr>
          <p:nvPr>
            <p:ph type="dt" sz="half" idx="10"/>
          </p:nvPr>
        </p:nvSpPr>
        <p:spPr/>
        <p:txBody>
          <a:bodyPr/>
          <a:lstStyle/>
          <a:p>
            <a:fld id="{EABB898F-4C09-408E-8555-5949496D4208}" type="datetimeFigureOut">
              <a:rPr lang="en-US" smtClean="0"/>
              <a:t>5/8/2023</a:t>
            </a:fld>
            <a:endParaRPr lang="en-US"/>
          </a:p>
        </p:txBody>
      </p:sp>
      <p:sp>
        <p:nvSpPr>
          <p:cNvPr id="8" name="Footer Placeholder 7">
            <a:extLst>
              <a:ext uri="{FF2B5EF4-FFF2-40B4-BE49-F238E27FC236}">
                <a16:creationId xmlns:a16="http://schemas.microsoft.com/office/drawing/2014/main" id="{4B9DA8FC-B7BA-6DF6-FFC8-5C623D969D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E6CCD4-7912-0CDC-6BAB-BE4C088D499D}"/>
              </a:ext>
            </a:extLst>
          </p:cNvPr>
          <p:cNvSpPr>
            <a:spLocks noGrp="1"/>
          </p:cNvSpPr>
          <p:nvPr>
            <p:ph type="sldNum" sz="quarter" idx="12"/>
          </p:nvPr>
        </p:nvSpPr>
        <p:spPr/>
        <p:txBody>
          <a:bodyPr/>
          <a:lstStyle/>
          <a:p>
            <a:fld id="{79B075F3-6613-44A1-9098-BCFCB981EF92}" type="slidenum">
              <a:rPr lang="en-US" smtClean="0"/>
              <a:t>‹#›</a:t>
            </a:fld>
            <a:endParaRPr lang="en-US"/>
          </a:p>
        </p:txBody>
      </p:sp>
    </p:spTree>
    <p:extLst>
      <p:ext uri="{BB962C8B-B14F-4D97-AF65-F5344CB8AC3E}">
        <p14:creationId xmlns:p14="http://schemas.microsoft.com/office/powerpoint/2010/main" val="172737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F62A-CE08-6BF2-1144-CFF0BBA13A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4D28EF-8CF4-D7B5-BD08-400A1A80B1C3}"/>
              </a:ext>
            </a:extLst>
          </p:cNvPr>
          <p:cNvSpPr>
            <a:spLocks noGrp="1"/>
          </p:cNvSpPr>
          <p:nvPr>
            <p:ph type="dt" sz="half" idx="10"/>
          </p:nvPr>
        </p:nvSpPr>
        <p:spPr/>
        <p:txBody>
          <a:bodyPr/>
          <a:lstStyle/>
          <a:p>
            <a:fld id="{EABB898F-4C09-408E-8555-5949496D4208}" type="datetimeFigureOut">
              <a:rPr lang="en-US" smtClean="0"/>
              <a:t>5/8/2023</a:t>
            </a:fld>
            <a:endParaRPr lang="en-US"/>
          </a:p>
        </p:txBody>
      </p:sp>
      <p:sp>
        <p:nvSpPr>
          <p:cNvPr id="4" name="Footer Placeholder 3">
            <a:extLst>
              <a:ext uri="{FF2B5EF4-FFF2-40B4-BE49-F238E27FC236}">
                <a16:creationId xmlns:a16="http://schemas.microsoft.com/office/drawing/2014/main" id="{91D7AA9E-F6DE-146A-B3FF-105824A1B2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99B53B-F53B-6C98-6013-1EC35AFDF45D}"/>
              </a:ext>
            </a:extLst>
          </p:cNvPr>
          <p:cNvSpPr>
            <a:spLocks noGrp="1"/>
          </p:cNvSpPr>
          <p:nvPr>
            <p:ph type="sldNum" sz="quarter" idx="12"/>
          </p:nvPr>
        </p:nvSpPr>
        <p:spPr/>
        <p:txBody>
          <a:bodyPr/>
          <a:lstStyle/>
          <a:p>
            <a:fld id="{79B075F3-6613-44A1-9098-BCFCB981EF92}" type="slidenum">
              <a:rPr lang="en-US" smtClean="0"/>
              <a:t>‹#›</a:t>
            </a:fld>
            <a:endParaRPr lang="en-US"/>
          </a:p>
        </p:txBody>
      </p:sp>
    </p:spTree>
    <p:extLst>
      <p:ext uri="{BB962C8B-B14F-4D97-AF65-F5344CB8AC3E}">
        <p14:creationId xmlns:p14="http://schemas.microsoft.com/office/powerpoint/2010/main" val="332675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25AD4C-152D-E1E9-70AB-2A86B693AAA1}"/>
              </a:ext>
            </a:extLst>
          </p:cNvPr>
          <p:cNvSpPr>
            <a:spLocks noGrp="1"/>
          </p:cNvSpPr>
          <p:nvPr>
            <p:ph type="dt" sz="half" idx="10"/>
          </p:nvPr>
        </p:nvSpPr>
        <p:spPr/>
        <p:txBody>
          <a:bodyPr/>
          <a:lstStyle/>
          <a:p>
            <a:fld id="{EABB898F-4C09-408E-8555-5949496D4208}" type="datetimeFigureOut">
              <a:rPr lang="en-US" smtClean="0"/>
              <a:t>5/8/2023</a:t>
            </a:fld>
            <a:endParaRPr lang="en-US"/>
          </a:p>
        </p:txBody>
      </p:sp>
      <p:sp>
        <p:nvSpPr>
          <p:cNvPr id="3" name="Footer Placeholder 2">
            <a:extLst>
              <a:ext uri="{FF2B5EF4-FFF2-40B4-BE49-F238E27FC236}">
                <a16:creationId xmlns:a16="http://schemas.microsoft.com/office/drawing/2014/main" id="{112444A5-00C6-4B00-6FAA-977FDAB433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AE085C-08E3-928D-800B-2E66DCA790AC}"/>
              </a:ext>
            </a:extLst>
          </p:cNvPr>
          <p:cNvSpPr>
            <a:spLocks noGrp="1"/>
          </p:cNvSpPr>
          <p:nvPr>
            <p:ph type="sldNum" sz="quarter" idx="12"/>
          </p:nvPr>
        </p:nvSpPr>
        <p:spPr/>
        <p:txBody>
          <a:bodyPr/>
          <a:lstStyle/>
          <a:p>
            <a:fld id="{79B075F3-6613-44A1-9098-BCFCB981EF92}" type="slidenum">
              <a:rPr lang="en-US" smtClean="0"/>
              <a:t>‹#›</a:t>
            </a:fld>
            <a:endParaRPr lang="en-US"/>
          </a:p>
        </p:txBody>
      </p:sp>
    </p:spTree>
    <p:extLst>
      <p:ext uri="{BB962C8B-B14F-4D97-AF65-F5344CB8AC3E}">
        <p14:creationId xmlns:p14="http://schemas.microsoft.com/office/powerpoint/2010/main" val="1568111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786AE-C9DA-3F65-784B-69F54E8B6F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2FB287-DAB4-DC68-C28C-244659AABD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C75016-93ED-19E4-C723-B4F94582CD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D61ED-26BC-4FC4-A2D9-6BEEC6CB77BB}"/>
              </a:ext>
            </a:extLst>
          </p:cNvPr>
          <p:cNvSpPr>
            <a:spLocks noGrp="1"/>
          </p:cNvSpPr>
          <p:nvPr>
            <p:ph type="dt" sz="half" idx="10"/>
          </p:nvPr>
        </p:nvSpPr>
        <p:spPr/>
        <p:txBody>
          <a:bodyPr/>
          <a:lstStyle/>
          <a:p>
            <a:fld id="{EABB898F-4C09-408E-8555-5949496D4208}" type="datetimeFigureOut">
              <a:rPr lang="en-US" smtClean="0"/>
              <a:t>5/8/2023</a:t>
            </a:fld>
            <a:endParaRPr lang="en-US"/>
          </a:p>
        </p:txBody>
      </p:sp>
      <p:sp>
        <p:nvSpPr>
          <p:cNvPr id="6" name="Footer Placeholder 5">
            <a:extLst>
              <a:ext uri="{FF2B5EF4-FFF2-40B4-BE49-F238E27FC236}">
                <a16:creationId xmlns:a16="http://schemas.microsoft.com/office/drawing/2014/main" id="{5CB68680-DA6F-0CEC-B59F-7AB0AE8F5C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1222F5-DE62-F939-1690-BE9228944A34}"/>
              </a:ext>
            </a:extLst>
          </p:cNvPr>
          <p:cNvSpPr>
            <a:spLocks noGrp="1"/>
          </p:cNvSpPr>
          <p:nvPr>
            <p:ph type="sldNum" sz="quarter" idx="12"/>
          </p:nvPr>
        </p:nvSpPr>
        <p:spPr/>
        <p:txBody>
          <a:bodyPr/>
          <a:lstStyle/>
          <a:p>
            <a:fld id="{79B075F3-6613-44A1-9098-BCFCB981EF92}" type="slidenum">
              <a:rPr lang="en-US" smtClean="0"/>
              <a:t>‹#›</a:t>
            </a:fld>
            <a:endParaRPr lang="en-US"/>
          </a:p>
        </p:txBody>
      </p:sp>
    </p:spTree>
    <p:extLst>
      <p:ext uri="{BB962C8B-B14F-4D97-AF65-F5344CB8AC3E}">
        <p14:creationId xmlns:p14="http://schemas.microsoft.com/office/powerpoint/2010/main" val="3541530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2496-8BC2-5200-0994-DF140C7A53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E1377E-6315-BBF8-0734-6771258B6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341EE3-22F2-0E2D-C4DF-D3DDFD6DAC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6B3AD-EAE3-533B-11D7-76990E101C79}"/>
              </a:ext>
            </a:extLst>
          </p:cNvPr>
          <p:cNvSpPr>
            <a:spLocks noGrp="1"/>
          </p:cNvSpPr>
          <p:nvPr>
            <p:ph type="dt" sz="half" idx="10"/>
          </p:nvPr>
        </p:nvSpPr>
        <p:spPr/>
        <p:txBody>
          <a:bodyPr/>
          <a:lstStyle/>
          <a:p>
            <a:fld id="{EABB898F-4C09-408E-8555-5949496D4208}" type="datetimeFigureOut">
              <a:rPr lang="en-US" smtClean="0"/>
              <a:t>5/8/2023</a:t>
            </a:fld>
            <a:endParaRPr lang="en-US"/>
          </a:p>
        </p:txBody>
      </p:sp>
      <p:sp>
        <p:nvSpPr>
          <p:cNvPr id="6" name="Footer Placeholder 5">
            <a:extLst>
              <a:ext uri="{FF2B5EF4-FFF2-40B4-BE49-F238E27FC236}">
                <a16:creationId xmlns:a16="http://schemas.microsoft.com/office/drawing/2014/main" id="{7723672B-0C93-2AFE-3D54-5CCF25EFBF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02364A-9C8C-9FA2-73E2-B7A68D043FE4}"/>
              </a:ext>
            </a:extLst>
          </p:cNvPr>
          <p:cNvSpPr>
            <a:spLocks noGrp="1"/>
          </p:cNvSpPr>
          <p:nvPr>
            <p:ph type="sldNum" sz="quarter" idx="12"/>
          </p:nvPr>
        </p:nvSpPr>
        <p:spPr/>
        <p:txBody>
          <a:bodyPr/>
          <a:lstStyle/>
          <a:p>
            <a:fld id="{79B075F3-6613-44A1-9098-BCFCB981EF92}" type="slidenum">
              <a:rPr lang="en-US" smtClean="0"/>
              <a:t>‹#›</a:t>
            </a:fld>
            <a:endParaRPr lang="en-US"/>
          </a:p>
        </p:txBody>
      </p:sp>
    </p:spTree>
    <p:extLst>
      <p:ext uri="{BB962C8B-B14F-4D97-AF65-F5344CB8AC3E}">
        <p14:creationId xmlns:p14="http://schemas.microsoft.com/office/powerpoint/2010/main" val="1122900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F83A4-EB81-F088-42BD-5082148C60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8F1CA1-182D-520F-26AF-D5BFB94551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BDC822-F95E-07E7-7E01-DED0E9EC57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B898F-4C09-408E-8555-5949496D4208}" type="datetimeFigureOut">
              <a:rPr lang="en-US" smtClean="0"/>
              <a:t>5/8/2023</a:t>
            </a:fld>
            <a:endParaRPr lang="en-US"/>
          </a:p>
        </p:txBody>
      </p:sp>
      <p:sp>
        <p:nvSpPr>
          <p:cNvPr id="5" name="Footer Placeholder 4">
            <a:extLst>
              <a:ext uri="{FF2B5EF4-FFF2-40B4-BE49-F238E27FC236}">
                <a16:creationId xmlns:a16="http://schemas.microsoft.com/office/drawing/2014/main" id="{7C4583DC-6574-E4C0-75C0-F47F3521FD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D32337-836B-AB03-B284-50736757B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B075F3-6613-44A1-9098-BCFCB981EF92}" type="slidenum">
              <a:rPr lang="en-US" smtClean="0"/>
              <a:t>‹#›</a:t>
            </a:fld>
            <a:endParaRPr lang="en-US"/>
          </a:p>
        </p:txBody>
      </p:sp>
    </p:spTree>
    <p:extLst>
      <p:ext uri="{BB962C8B-B14F-4D97-AF65-F5344CB8AC3E}">
        <p14:creationId xmlns:p14="http://schemas.microsoft.com/office/powerpoint/2010/main" val="3724196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5AF3D-6541-C81D-B58D-D4780558265C}"/>
              </a:ext>
            </a:extLst>
          </p:cNvPr>
          <p:cNvSpPr>
            <a:spLocks noGrp="1"/>
          </p:cNvSpPr>
          <p:nvPr>
            <p:ph type="ctrTitle"/>
          </p:nvPr>
        </p:nvSpPr>
        <p:spPr/>
        <p:txBody>
          <a:bodyPr/>
          <a:lstStyle/>
          <a:p>
            <a:r>
              <a:rPr lang="en-US" dirty="0" err="1"/>
              <a:t>Glinski_bee_matrices</a:t>
            </a:r>
            <a:endParaRPr lang="en-US" dirty="0"/>
          </a:p>
        </p:txBody>
      </p:sp>
      <p:sp>
        <p:nvSpPr>
          <p:cNvPr id="3" name="Subtitle 2">
            <a:extLst>
              <a:ext uri="{FF2B5EF4-FFF2-40B4-BE49-F238E27FC236}">
                <a16:creationId xmlns:a16="http://schemas.microsoft.com/office/drawing/2014/main" id="{6B2DF15E-7259-42D4-6E87-34D475CC1B5E}"/>
              </a:ext>
            </a:extLst>
          </p:cNvPr>
          <p:cNvSpPr>
            <a:spLocks noGrp="1"/>
          </p:cNvSpPr>
          <p:nvPr>
            <p:ph type="subTitle" idx="1"/>
          </p:nvPr>
        </p:nvSpPr>
        <p:spPr/>
        <p:txBody>
          <a:bodyPr/>
          <a:lstStyle/>
          <a:p>
            <a:r>
              <a:rPr lang="en-US" dirty="0"/>
              <a:t>Stoten or chemosphere</a:t>
            </a:r>
          </a:p>
        </p:txBody>
      </p:sp>
    </p:spTree>
    <p:extLst>
      <p:ext uri="{BB962C8B-B14F-4D97-AF65-F5344CB8AC3E}">
        <p14:creationId xmlns:p14="http://schemas.microsoft.com/office/powerpoint/2010/main" val="3278144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331B-451B-94D9-6B1A-626F92BC71BA}"/>
              </a:ext>
            </a:extLst>
          </p:cNvPr>
          <p:cNvSpPr>
            <a:spLocks noGrp="1"/>
          </p:cNvSpPr>
          <p:nvPr>
            <p:ph type="title"/>
          </p:nvPr>
        </p:nvSpPr>
        <p:spPr>
          <a:xfrm>
            <a:off x="745571" y="27684"/>
            <a:ext cx="5621323" cy="1992181"/>
          </a:xfrm>
        </p:spPr>
        <p:txBody>
          <a:bodyPr>
            <a:normAutofit fontScale="90000"/>
          </a:bodyPr>
          <a:lstStyle/>
          <a:p>
            <a:r>
              <a:rPr lang="en-US" dirty="0"/>
              <a:t>Figure S3 A &amp; B (was Figure 5)—use as Figure 5 or 6?</a:t>
            </a:r>
            <a:r>
              <a:rPr lang="en-US" sz="1800" dirty="0">
                <a:effectLst/>
                <a:latin typeface="Times New Roman" panose="02020603050405020304" pitchFamily="18" charset="0"/>
                <a:ea typeface="Calibri" panose="020F0502020204030204" pitchFamily="34" charset="0"/>
              </a:rPr>
              <a:t>Cumulative concentrations of pesticide residues in dead bee traps over time associated with (A) all pesticides, (B) neonicotinoids only, or (C) corn and soybean planting herbicides only with indicated (inset) active planting period</a:t>
            </a:r>
            <a:r>
              <a:rPr lang="en-US" sz="1800" b="1" dirty="0">
                <a:effectLst/>
                <a:latin typeface="Times New Roman" panose="02020603050405020304" pitchFamily="18" charset="0"/>
                <a:ea typeface="Calibri" panose="020F0502020204030204" pitchFamily="34" charset="0"/>
              </a:rPr>
              <a:t>.</a:t>
            </a:r>
            <a:endParaRPr lang="en-US" dirty="0"/>
          </a:p>
        </p:txBody>
      </p:sp>
      <p:pic>
        <p:nvPicPr>
          <p:cNvPr id="4" name="Picture 3">
            <a:extLst>
              <a:ext uri="{FF2B5EF4-FFF2-40B4-BE49-F238E27FC236}">
                <a16:creationId xmlns:a16="http://schemas.microsoft.com/office/drawing/2014/main" id="{46C83181-869C-9ED1-3C44-65C390508E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22953"/>
            <a:ext cx="5436066" cy="3762139"/>
          </a:xfrm>
          <a:prstGeom prst="rect">
            <a:avLst/>
          </a:prstGeom>
          <a:noFill/>
          <a:ln>
            <a:noFill/>
          </a:ln>
        </p:spPr>
      </p:pic>
      <p:pic>
        <p:nvPicPr>
          <p:cNvPr id="6" name="Picture 5" descr="Chart&#10;&#10;Description automatically generated">
            <a:extLst>
              <a:ext uri="{FF2B5EF4-FFF2-40B4-BE49-F238E27FC236}">
                <a16:creationId xmlns:a16="http://schemas.microsoft.com/office/drawing/2014/main" id="{D5DEC196-A56A-EE32-D256-E5DC544DC0AA}"/>
              </a:ext>
            </a:extLst>
          </p:cNvPr>
          <p:cNvPicPr>
            <a:picLocks noChangeAspect="1"/>
          </p:cNvPicPr>
          <p:nvPr/>
        </p:nvPicPr>
        <p:blipFill>
          <a:blip r:embed="rId3"/>
          <a:stretch>
            <a:fillRect/>
          </a:stretch>
        </p:blipFill>
        <p:spPr>
          <a:xfrm>
            <a:off x="6669246" y="3318155"/>
            <a:ext cx="3972187" cy="3512160"/>
          </a:xfrm>
          <a:prstGeom prst="rect">
            <a:avLst/>
          </a:prstGeom>
        </p:spPr>
      </p:pic>
      <p:pic>
        <p:nvPicPr>
          <p:cNvPr id="5" name="Picture 4">
            <a:extLst>
              <a:ext uri="{FF2B5EF4-FFF2-40B4-BE49-F238E27FC236}">
                <a16:creationId xmlns:a16="http://schemas.microsoft.com/office/drawing/2014/main" id="{EE3F1E66-A0D5-C511-1700-4495D220B9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37695" y="0"/>
            <a:ext cx="4239035" cy="3720361"/>
          </a:xfrm>
          <a:prstGeom prst="rect">
            <a:avLst/>
          </a:prstGeom>
          <a:noFill/>
          <a:ln>
            <a:noFill/>
          </a:ln>
        </p:spPr>
      </p:pic>
    </p:spTree>
    <p:extLst>
      <p:ext uri="{BB962C8B-B14F-4D97-AF65-F5344CB8AC3E}">
        <p14:creationId xmlns:p14="http://schemas.microsoft.com/office/powerpoint/2010/main" val="2874087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EDA4F-E510-0D5B-1B9B-17279AE90404}"/>
              </a:ext>
            </a:extLst>
          </p:cNvPr>
          <p:cNvSpPr>
            <a:spLocks noGrp="1"/>
          </p:cNvSpPr>
          <p:nvPr>
            <p:ph type="title"/>
          </p:nvPr>
        </p:nvSpPr>
        <p:spPr/>
        <p:txBody>
          <a:bodyPr/>
          <a:lstStyle/>
          <a:p>
            <a:r>
              <a:rPr lang="en-US" sz="1800" b="1" dirty="0">
                <a:effectLst/>
                <a:latin typeface="Times New Roman" panose="02020603050405020304" pitchFamily="18" charset="0"/>
                <a:ea typeface="Calibri" panose="020F0502020204030204" pitchFamily="34" charset="0"/>
              </a:rPr>
              <a:t>SI Fig. 1.  </a:t>
            </a:r>
            <a:r>
              <a:rPr lang="en-US" sz="1800" dirty="0">
                <a:effectLst/>
                <a:latin typeface="Times New Roman" panose="02020603050405020304" pitchFamily="18" charset="0"/>
                <a:ea typeface="Calibri" panose="020F0502020204030204" pitchFamily="34" charset="0"/>
              </a:rPr>
              <a:t>Percentage of pesticide hits for (A) pollen, (B) dead bee traps, (C) in hive nurse bees, (D) in hive larvae, (E) in hive bee bread, and (F) in hive honey.</a:t>
            </a:r>
            <a:r>
              <a:rPr lang="en-US" sz="1800" b="1" dirty="0">
                <a:effectLst/>
                <a:latin typeface="Times New Roman" panose="02020603050405020304" pitchFamily="18" charset="0"/>
                <a:ea typeface="Calibri" panose="020F0502020204030204" pitchFamily="34" charset="0"/>
              </a:rPr>
              <a:t> * = </a:t>
            </a:r>
            <a:r>
              <a:rPr lang="en-US" sz="1800" dirty="0">
                <a:effectLst/>
                <a:latin typeface="Times New Roman" panose="02020603050405020304" pitchFamily="18" charset="0"/>
                <a:ea typeface="Calibri" panose="020F0502020204030204" pitchFamily="34" charset="0"/>
              </a:rPr>
              <a:t>Used neonicotinoid values from Lin et al. (2021).</a:t>
            </a:r>
            <a:br>
              <a:rPr lang="en-US" sz="1800" dirty="0">
                <a:effectLst/>
                <a:latin typeface="Times New Roman" panose="02020603050405020304" pitchFamily="18" charset="0"/>
                <a:ea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DC147E9C-DC6D-5900-6134-7B6F7D2778C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1ED401F-FBD6-7BA7-CBC4-E66BCB4EA6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1194" y="1825625"/>
            <a:ext cx="9008799" cy="4804130"/>
          </a:xfrm>
          <a:prstGeom prst="rect">
            <a:avLst/>
          </a:prstGeom>
          <a:noFill/>
          <a:ln>
            <a:noFill/>
          </a:ln>
        </p:spPr>
      </p:pic>
    </p:spTree>
    <p:extLst>
      <p:ext uri="{BB962C8B-B14F-4D97-AF65-F5344CB8AC3E}">
        <p14:creationId xmlns:p14="http://schemas.microsoft.com/office/powerpoint/2010/main" val="956786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F1893-EE93-434E-D620-E82C49E068A1}"/>
              </a:ext>
            </a:extLst>
          </p:cNvPr>
          <p:cNvSpPr>
            <a:spLocks noGrp="1"/>
          </p:cNvSpPr>
          <p:nvPr>
            <p:ph type="title"/>
          </p:nvPr>
        </p:nvSpPr>
        <p:spPr/>
        <p:txBody>
          <a:bodyPr/>
          <a:lstStyle/>
          <a:p>
            <a:r>
              <a:rPr lang="en-US" sz="1800" b="1" dirty="0">
                <a:effectLst/>
                <a:latin typeface="Times New Roman" panose="02020603050405020304" pitchFamily="18" charset="0"/>
                <a:ea typeface="Calibri" panose="020F0502020204030204" pitchFamily="34" charset="0"/>
              </a:rPr>
              <a:t>SI Fig. 2.  </a:t>
            </a:r>
            <a:r>
              <a:rPr lang="en-US" sz="1800" dirty="0">
                <a:effectLst/>
                <a:latin typeface="Times New Roman" panose="02020603050405020304" pitchFamily="18" charset="0"/>
                <a:ea typeface="Calibri" panose="020F0502020204030204" pitchFamily="34" charset="0"/>
              </a:rPr>
              <a:t>VIP scores from principal component of the PLS-DA identifying the top 10 features responsible for separation.</a:t>
            </a:r>
            <a:br>
              <a:rPr lang="en-US" sz="1800" dirty="0">
                <a:effectLst/>
                <a:latin typeface="Times New Roman" panose="02020603050405020304" pitchFamily="18" charset="0"/>
                <a:ea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28071679-B175-CEE4-E178-6018ECADF098}"/>
              </a:ext>
            </a:extLst>
          </p:cNvPr>
          <p:cNvSpPr>
            <a:spLocks noGrp="1"/>
          </p:cNvSpPr>
          <p:nvPr>
            <p:ph idx="1"/>
          </p:nvPr>
        </p:nvSpPr>
        <p:spPr/>
        <p:txBody>
          <a:bodyPr/>
          <a:lstStyle/>
          <a:p>
            <a:endParaRPr lang="en-US"/>
          </a:p>
        </p:txBody>
      </p:sp>
      <p:pic>
        <p:nvPicPr>
          <p:cNvPr id="4" name="Picture 3" descr="Chart&#10;&#10;Description automatically generated">
            <a:extLst>
              <a:ext uri="{FF2B5EF4-FFF2-40B4-BE49-F238E27FC236}">
                <a16:creationId xmlns:a16="http://schemas.microsoft.com/office/drawing/2014/main" id="{6E6F1E07-3EDF-DD28-6D2B-61172AB5B6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9728" y="1027906"/>
            <a:ext cx="5666650" cy="5666650"/>
          </a:xfrm>
          <a:prstGeom prst="rect">
            <a:avLst/>
          </a:prstGeom>
          <a:noFill/>
          <a:ln>
            <a:noFill/>
          </a:ln>
        </p:spPr>
      </p:pic>
    </p:spTree>
    <p:extLst>
      <p:ext uri="{BB962C8B-B14F-4D97-AF65-F5344CB8AC3E}">
        <p14:creationId xmlns:p14="http://schemas.microsoft.com/office/powerpoint/2010/main" val="2416069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36BD7-8616-5BAA-2266-DCA6A5D1E226}"/>
              </a:ext>
            </a:extLst>
          </p:cNvPr>
          <p:cNvSpPr>
            <a:spLocks noGrp="1"/>
          </p:cNvSpPr>
          <p:nvPr>
            <p:ph type="title"/>
          </p:nvPr>
        </p:nvSpPr>
        <p:spPr>
          <a:xfrm>
            <a:off x="0" y="1816193"/>
            <a:ext cx="5017316" cy="1325563"/>
          </a:xfrm>
        </p:spPr>
        <p:txBody>
          <a:bodyPr>
            <a:normAutofit fontScale="90000"/>
          </a:bodyPr>
          <a:lstStyle/>
          <a:p>
            <a:r>
              <a:rPr lang="en-US" sz="1800" b="1" dirty="0">
                <a:effectLst/>
                <a:latin typeface="Times New Roman" panose="02020603050405020304" pitchFamily="18" charset="0"/>
                <a:ea typeface="Calibri" panose="020F0502020204030204" pitchFamily="34" charset="0"/>
              </a:rPr>
              <a:t>SI Fig. 3.</a:t>
            </a:r>
            <a:r>
              <a:rPr lang="en-US" sz="1800" dirty="0">
                <a:effectLst/>
                <a:latin typeface="Times New Roman" panose="02020603050405020304" pitchFamily="18" charset="0"/>
                <a:ea typeface="Calibri" panose="020F0502020204030204" pitchFamily="34" charset="0"/>
              </a:rPr>
              <a:t>  Cumulative concentrations (ppb) of detected pesticide residues within in hive matrices for nurse bees, larvae, bee bread, and honey over time (A) with the inclusion of neonicotinoid data* and (B) without the addition of neonicotinoid data.  </a:t>
            </a:r>
            <a:r>
              <a:rPr lang="en-US" sz="1800" b="1" dirty="0">
                <a:effectLst/>
                <a:latin typeface="Times New Roman" panose="02020603050405020304" pitchFamily="18" charset="0"/>
                <a:ea typeface="Calibri" panose="020F0502020204030204" pitchFamily="34" charset="0"/>
              </a:rPr>
              <a:t>* = </a:t>
            </a:r>
            <a:r>
              <a:rPr lang="en-US" sz="1800" dirty="0">
                <a:effectLst/>
                <a:latin typeface="Times New Roman" panose="02020603050405020304" pitchFamily="18" charset="0"/>
                <a:ea typeface="Calibri" panose="020F0502020204030204" pitchFamily="34" charset="0"/>
              </a:rPr>
              <a:t>Used neonicotinoid values for bee bread and honey from Lin et al. (2021).</a:t>
            </a:r>
            <a:br>
              <a:rPr lang="en-US" sz="1800" dirty="0">
                <a:effectLst/>
                <a:latin typeface="Times New Roman" panose="02020603050405020304" pitchFamily="18" charset="0"/>
                <a:ea typeface="Calibri" panose="020F0502020204030204" pitchFamily="34" charset="0"/>
              </a:rPr>
            </a:br>
            <a:endParaRPr lang="en-US" dirty="0"/>
          </a:p>
        </p:txBody>
      </p:sp>
      <p:pic>
        <p:nvPicPr>
          <p:cNvPr id="4" name="Picture 3" descr="Chart, bar chart&#10;&#10;Description automatically generated">
            <a:extLst>
              <a:ext uri="{FF2B5EF4-FFF2-40B4-BE49-F238E27FC236}">
                <a16:creationId xmlns:a16="http://schemas.microsoft.com/office/drawing/2014/main" id="{4BFED701-B2B4-96D6-13F1-F7F87F7343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29739" y="-14925"/>
            <a:ext cx="6531378" cy="3711424"/>
          </a:xfrm>
          <a:prstGeom prst="rect">
            <a:avLst/>
          </a:prstGeom>
          <a:noFill/>
          <a:ln>
            <a:noFill/>
          </a:ln>
        </p:spPr>
      </p:pic>
      <p:grpSp>
        <p:nvGrpSpPr>
          <p:cNvPr id="5" name="Group 4">
            <a:extLst>
              <a:ext uri="{FF2B5EF4-FFF2-40B4-BE49-F238E27FC236}">
                <a16:creationId xmlns:a16="http://schemas.microsoft.com/office/drawing/2014/main" id="{278FCE90-DDF3-5B84-BFA0-647FA9940402}"/>
              </a:ext>
            </a:extLst>
          </p:cNvPr>
          <p:cNvGrpSpPr/>
          <p:nvPr/>
        </p:nvGrpSpPr>
        <p:grpSpPr>
          <a:xfrm>
            <a:off x="5410417" y="3429000"/>
            <a:ext cx="6679939" cy="3429000"/>
            <a:chOff x="-111443" y="0"/>
            <a:chExt cx="8341043" cy="4767035"/>
          </a:xfrm>
        </p:grpSpPr>
        <p:graphicFrame>
          <p:nvGraphicFramePr>
            <p:cNvPr id="6" name="Chart 5">
              <a:extLst>
                <a:ext uri="{FF2B5EF4-FFF2-40B4-BE49-F238E27FC236}">
                  <a16:creationId xmlns:a16="http://schemas.microsoft.com/office/drawing/2014/main" id="{496A9288-727C-7B4D-6A73-C492F1A0B3D5}"/>
                </a:ext>
              </a:extLst>
            </p:cNvPr>
            <p:cNvGraphicFramePr>
              <a:graphicFrameLocks/>
            </p:cNvGraphicFramePr>
            <p:nvPr/>
          </p:nvGraphicFramePr>
          <p:xfrm>
            <a:off x="0" y="55216"/>
            <a:ext cx="8229600" cy="4572000"/>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Group 6">
              <a:extLst>
                <a:ext uri="{FF2B5EF4-FFF2-40B4-BE49-F238E27FC236}">
                  <a16:creationId xmlns:a16="http://schemas.microsoft.com/office/drawing/2014/main" id="{25F9712D-4FDA-7E70-7824-82FF2D97A126}"/>
                </a:ext>
              </a:extLst>
            </p:cNvPr>
            <p:cNvGrpSpPr/>
            <p:nvPr/>
          </p:nvGrpSpPr>
          <p:grpSpPr>
            <a:xfrm>
              <a:off x="-111443" y="1030276"/>
              <a:ext cx="8033421" cy="3736759"/>
              <a:chOff x="-117892" y="1028195"/>
              <a:chExt cx="8498319" cy="3666782"/>
            </a:xfrm>
          </p:grpSpPr>
          <p:sp>
            <p:nvSpPr>
              <p:cNvPr id="9" name="TextBox 4">
                <a:extLst>
                  <a:ext uri="{FF2B5EF4-FFF2-40B4-BE49-F238E27FC236}">
                    <a16:creationId xmlns:a16="http://schemas.microsoft.com/office/drawing/2014/main" id="{D0E669EB-6A5F-300E-D1B8-B9D00935E33F}"/>
                  </a:ext>
                </a:extLst>
              </p:cNvPr>
              <p:cNvSpPr txBox="1"/>
              <p:nvPr/>
            </p:nvSpPr>
            <p:spPr>
              <a:xfrm>
                <a:off x="1046957" y="4316127"/>
                <a:ext cx="7333470" cy="378850"/>
              </a:xfrm>
              <a:prstGeom prst="rect">
                <a:avLst/>
              </a:prstGeom>
              <a:noFill/>
            </p:spPr>
            <p:txBody>
              <a:bodyPr wrap="square" rtlCol="0">
                <a:spAutoFit/>
              </a:bodyPr>
              <a:lstStyle/>
              <a:p>
                <a:pPr marL="0" marR="0">
                  <a:lnSpc>
                    <a:spcPct val="115000"/>
                  </a:lnSpc>
                  <a:spcBef>
                    <a:spcPts val="0"/>
                  </a:spcBef>
                  <a:spcAft>
                    <a:spcPts val="1000"/>
                  </a:spcAft>
                </a:pPr>
                <a:r>
                  <a:rPr lang="en-US" sz="1000" b="1" kern="1200">
                    <a:effectLst/>
                    <a:latin typeface="Times New Roman" panose="02020603050405020304" pitchFamily="18" charset="0"/>
                    <a:ea typeface="Calibri" panose="020F0502020204030204" pitchFamily="34" charset="0"/>
                  </a:rPr>
                  <a:t>Nurse bees		                 Larvae		                     Bee bread	                 	                Honey</a:t>
                </a:r>
                <a:endParaRPr lang="en-US" sz="1200">
                  <a:effectLst/>
                  <a:latin typeface="Times New Roman" panose="02020603050405020304" pitchFamily="18" charset="0"/>
                  <a:ea typeface="Calibri" panose="020F0502020204030204" pitchFamily="34" charset="0"/>
                </a:endParaRPr>
              </a:p>
            </p:txBody>
          </p:sp>
          <p:sp>
            <p:nvSpPr>
              <p:cNvPr id="10" name="TextBox 6">
                <a:extLst>
                  <a:ext uri="{FF2B5EF4-FFF2-40B4-BE49-F238E27FC236}">
                    <a16:creationId xmlns:a16="http://schemas.microsoft.com/office/drawing/2014/main" id="{60D3E25E-F5A0-1B7B-825B-8F8747BE5C72}"/>
                  </a:ext>
                </a:extLst>
              </p:cNvPr>
              <p:cNvSpPr txBox="1"/>
              <p:nvPr/>
            </p:nvSpPr>
            <p:spPr>
              <a:xfrm rot="16200000">
                <a:off x="-1032740" y="1943043"/>
                <a:ext cx="2273722" cy="444025"/>
              </a:xfrm>
              <a:prstGeom prst="rect">
                <a:avLst/>
              </a:prstGeom>
              <a:noFill/>
            </p:spPr>
            <p:txBody>
              <a:bodyPr wrap="none" rtlCol="0">
                <a:spAutoFit/>
              </a:bodyPr>
              <a:lstStyle/>
              <a:p>
                <a:pPr marL="0" marR="0">
                  <a:lnSpc>
                    <a:spcPct val="115000"/>
                  </a:lnSpc>
                  <a:spcBef>
                    <a:spcPts val="0"/>
                  </a:spcBef>
                  <a:spcAft>
                    <a:spcPts val="1000"/>
                  </a:spcAft>
                </a:pPr>
                <a:r>
                  <a:rPr lang="en-US" sz="1200" b="1" kern="1200">
                    <a:solidFill>
                      <a:srgbClr val="000000"/>
                    </a:solidFill>
                    <a:effectLst/>
                    <a:latin typeface="Times New Roman" panose="02020603050405020304" pitchFamily="18" charset="0"/>
                    <a:ea typeface="Calibri" panose="020F0502020204030204" pitchFamily="34" charset="0"/>
                  </a:rPr>
                  <a:t>Cumulative Concentration (ppb)</a:t>
                </a:r>
                <a:endParaRPr lang="en-US" sz="1200">
                  <a:effectLst/>
                  <a:latin typeface="Times New Roman" panose="02020603050405020304" pitchFamily="18" charset="0"/>
                  <a:ea typeface="Calibri" panose="020F0502020204030204" pitchFamily="34" charset="0"/>
                </a:endParaRPr>
              </a:p>
            </p:txBody>
          </p:sp>
        </p:grpSp>
        <p:sp>
          <p:nvSpPr>
            <p:cNvPr id="8" name="TextBox 8">
              <a:extLst>
                <a:ext uri="{FF2B5EF4-FFF2-40B4-BE49-F238E27FC236}">
                  <a16:creationId xmlns:a16="http://schemas.microsoft.com/office/drawing/2014/main" id="{982AFE88-A119-1F4D-F545-5AAC458E0075}"/>
                </a:ext>
              </a:extLst>
            </p:cNvPr>
            <p:cNvSpPr txBox="1"/>
            <p:nvPr/>
          </p:nvSpPr>
          <p:spPr>
            <a:xfrm>
              <a:off x="37551" y="0"/>
              <a:ext cx="205105" cy="419735"/>
            </a:xfrm>
            <a:prstGeom prst="rect">
              <a:avLst/>
            </a:prstGeom>
            <a:noFill/>
          </p:spPr>
          <p:txBody>
            <a:bodyPr wrap="square" rtlCol="0">
              <a:spAutoFit/>
            </a:bodyPr>
            <a:lstStyle/>
            <a:p>
              <a:pPr marL="0" marR="0">
                <a:lnSpc>
                  <a:spcPct val="115000"/>
                </a:lnSpc>
                <a:spcBef>
                  <a:spcPts val="0"/>
                </a:spcBef>
                <a:spcAft>
                  <a:spcPts val="1000"/>
                </a:spcAft>
              </a:pPr>
              <a:r>
                <a:rPr lang="en-US" sz="1200" b="1" kern="1200">
                  <a:solidFill>
                    <a:srgbClr val="000000"/>
                  </a:solidFill>
                  <a:effectLst/>
                  <a:latin typeface="Times New Roman" panose="02020603050405020304" pitchFamily="18" charset="0"/>
                  <a:ea typeface="Calibri" panose="020F0502020204030204" pitchFamily="34" charset="0"/>
                </a:rPr>
                <a:t>B</a:t>
              </a:r>
              <a:endParaRPr lang="en-US" sz="1200">
                <a:effectLst/>
                <a:latin typeface="Times New Roman" panose="02020603050405020304" pitchFamily="18" charset="0"/>
                <a:ea typeface="Calibri" panose="020F0502020204030204" pitchFamily="34" charset="0"/>
              </a:endParaRPr>
            </a:p>
          </p:txBody>
        </p:sp>
      </p:grpSp>
    </p:spTree>
    <p:extLst>
      <p:ext uri="{BB962C8B-B14F-4D97-AF65-F5344CB8AC3E}">
        <p14:creationId xmlns:p14="http://schemas.microsoft.com/office/powerpoint/2010/main" val="29065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F89831D-684D-C78F-63FE-554B9B9FFAFC}"/>
              </a:ext>
            </a:extLst>
          </p:cNvPr>
          <p:cNvGrpSpPr/>
          <p:nvPr/>
        </p:nvGrpSpPr>
        <p:grpSpPr>
          <a:xfrm>
            <a:off x="6841208" y="19250"/>
            <a:ext cx="5350792" cy="6857999"/>
            <a:chOff x="6841208" y="19250"/>
            <a:chExt cx="5350792" cy="6857999"/>
          </a:xfrm>
        </p:grpSpPr>
        <p:pic>
          <p:nvPicPr>
            <p:cNvPr id="4" name="Picture 3">
              <a:extLst>
                <a:ext uri="{FF2B5EF4-FFF2-40B4-BE49-F238E27FC236}">
                  <a16:creationId xmlns:a16="http://schemas.microsoft.com/office/drawing/2014/main" id="{FDACCF71-057B-89CC-6835-CD5F69941F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1208" y="3410426"/>
              <a:ext cx="5350792" cy="3466823"/>
            </a:xfrm>
            <a:prstGeom prst="rect">
              <a:avLst/>
            </a:prstGeom>
            <a:noFill/>
          </p:spPr>
        </p:pic>
        <p:pic>
          <p:nvPicPr>
            <p:cNvPr id="5" name="Picture 4">
              <a:extLst>
                <a:ext uri="{FF2B5EF4-FFF2-40B4-BE49-F238E27FC236}">
                  <a16:creationId xmlns:a16="http://schemas.microsoft.com/office/drawing/2014/main" id="{1E30E3FE-9347-1C40-EF97-DBEDDC9CF1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95147" y="19250"/>
              <a:ext cx="4091539" cy="3418654"/>
            </a:xfrm>
            <a:prstGeom prst="rect">
              <a:avLst/>
            </a:prstGeom>
            <a:noFill/>
          </p:spPr>
        </p:pic>
      </p:grpSp>
      <p:pic>
        <p:nvPicPr>
          <p:cNvPr id="10" name="Picture 9" descr="Chart, bar chart&#10;&#10;Description automatically generated">
            <a:extLst>
              <a:ext uri="{FF2B5EF4-FFF2-40B4-BE49-F238E27FC236}">
                <a16:creationId xmlns:a16="http://schemas.microsoft.com/office/drawing/2014/main" id="{7A68BF14-B795-E89A-64B4-236BF7084F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208" y="3255609"/>
            <a:ext cx="5002860" cy="3573471"/>
          </a:xfrm>
          <a:prstGeom prst="rect">
            <a:avLst/>
          </a:prstGeom>
        </p:spPr>
      </p:pic>
      <p:sp>
        <p:nvSpPr>
          <p:cNvPr id="2" name="Title 1">
            <a:extLst>
              <a:ext uri="{FF2B5EF4-FFF2-40B4-BE49-F238E27FC236}">
                <a16:creationId xmlns:a16="http://schemas.microsoft.com/office/drawing/2014/main" id="{294958C4-0C9B-40B4-59F5-6A323423751B}"/>
              </a:ext>
            </a:extLst>
          </p:cNvPr>
          <p:cNvSpPr>
            <a:spLocks noGrp="1"/>
          </p:cNvSpPr>
          <p:nvPr>
            <p:ph type="title"/>
          </p:nvPr>
        </p:nvSpPr>
        <p:spPr>
          <a:xfrm>
            <a:off x="979559" y="697828"/>
            <a:ext cx="3954750" cy="3137200"/>
          </a:xfrm>
        </p:spPr>
        <p:txBody>
          <a:bodyPr>
            <a:normAutofit/>
          </a:bodyPr>
          <a:lstStyle/>
          <a:p>
            <a:r>
              <a:rPr lang="en-US" sz="1800" dirty="0"/>
              <a:t>Figure 1. Locations of apiary study sites in central Ohio (1A). A bar chart representing the proportional landscape gradient within a 2 km radius of each apiary (1B).</a:t>
            </a:r>
            <a:br>
              <a:rPr lang="en-US" sz="1800" dirty="0"/>
            </a:br>
            <a:br>
              <a:rPr lang="en-US" sz="1800" dirty="0"/>
            </a:br>
            <a:r>
              <a:rPr lang="en-US" sz="1800" dirty="0"/>
              <a:t>Alternative map for 1A, and figure for 1B.</a:t>
            </a:r>
          </a:p>
        </p:txBody>
      </p:sp>
      <p:sp>
        <p:nvSpPr>
          <p:cNvPr id="7" name="TextBox 6">
            <a:extLst>
              <a:ext uri="{FF2B5EF4-FFF2-40B4-BE49-F238E27FC236}">
                <a16:creationId xmlns:a16="http://schemas.microsoft.com/office/drawing/2014/main" id="{5B293E70-7F9C-969D-2F37-B0B422501D98}"/>
              </a:ext>
            </a:extLst>
          </p:cNvPr>
          <p:cNvSpPr txBox="1"/>
          <p:nvPr/>
        </p:nvSpPr>
        <p:spPr>
          <a:xfrm>
            <a:off x="6841208" y="19250"/>
            <a:ext cx="603849" cy="369332"/>
          </a:xfrm>
          <a:prstGeom prst="rect">
            <a:avLst/>
          </a:prstGeom>
          <a:noFill/>
        </p:spPr>
        <p:txBody>
          <a:bodyPr wrap="square" rtlCol="0">
            <a:spAutoFit/>
          </a:bodyPr>
          <a:lstStyle/>
          <a:p>
            <a:r>
              <a:rPr lang="en-US" b="1" dirty="0"/>
              <a:t>A</a:t>
            </a:r>
          </a:p>
        </p:txBody>
      </p:sp>
      <p:sp>
        <p:nvSpPr>
          <p:cNvPr id="8" name="TextBox 7">
            <a:extLst>
              <a:ext uri="{FF2B5EF4-FFF2-40B4-BE49-F238E27FC236}">
                <a16:creationId xmlns:a16="http://schemas.microsoft.com/office/drawing/2014/main" id="{33EBC2D3-B238-574B-B849-D0968ECE4BE1}"/>
              </a:ext>
            </a:extLst>
          </p:cNvPr>
          <p:cNvSpPr txBox="1"/>
          <p:nvPr/>
        </p:nvSpPr>
        <p:spPr>
          <a:xfrm>
            <a:off x="4934309" y="3592721"/>
            <a:ext cx="603849" cy="369332"/>
          </a:xfrm>
          <a:prstGeom prst="rect">
            <a:avLst/>
          </a:prstGeom>
          <a:noFill/>
        </p:spPr>
        <p:txBody>
          <a:bodyPr wrap="square" rtlCol="0">
            <a:spAutoFit/>
          </a:bodyPr>
          <a:lstStyle/>
          <a:p>
            <a:r>
              <a:rPr lang="en-US" b="1" dirty="0"/>
              <a:t>B</a:t>
            </a:r>
          </a:p>
        </p:txBody>
      </p:sp>
    </p:spTree>
    <p:extLst>
      <p:ext uri="{BB962C8B-B14F-4D97-AF65-F5344CB8AC3E}">
        <p14:creationId xmlns:p14="http://schemas.microsoft.com/office/powerpoint/2010/main" val="1054383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DAFD3-ACD4-7A96-80FB-C6CAE40234B6}"/>
              </a:ext>
            </a:extLst>
          </p:cNvPr>
          <p:cNvSpPr>
            <a:spLocks noGrp="1"/>
          </p:cNvSpPr>
          <p:nvPr>
            <p:ph type="title"/>
          </p:nvPr>
        </p:nvSpPr>
        <p:spPr>
          <a:xfrm>
            <a:off x="412172" y="344343"/>
            <a:ext cx="5299363" cy="3987025"/>
          </a:xfrm>
        </p:spPr>
        <p:txBody>
          <a:bodyPr>
            <a:normAutofit fontScale="90000"/>
          </a:bodyPr>
          <a:lstStyle/>
          <a:p>
            <a:r>
              <a:rPr lang="en-US" sz="1800" dirty="0"/>
              <a:t>Figure 2. Scatterplot and heatmaps of screened chemical concentrations and detection frequencies across 6 bee matrices (dead bee traps (DBT), field pollen (FP), in-hive bee bread (IHBB), in-hive honey (IHH), in-hive larvae (IHL), and in-hive nurse bees (IHNB). Screening consists of keeping chemicals with greater that 10% detection frequency in 2 or more matrices. Heatmap of mean logged chemical concentrations for the different measured matrices. Screening consists of keeping chemicals with greater that 10% detection frequency in 2 or more matrices, resulting in 29 chemicals for further analysis. Low and high refer to agricultural cover in the vicinity… Matrix type is more influential than agricultural cover for clustering (columns). However, high ag has higher concs more often than not within a media type. The consistently cross-matrix chemical cluster (top 11 rows) are a number of </a:t>
            </a:r>
            <a:r>
              <a:rPr lang="en-US" sz="1800" dirty="0" err="1"/>
              <a:t>neonics</a:t>
            </a:r>
            <a:r>
              <a:rPr lang="en-US" sz="1800" dirty="0"/>
              <a:t> and …</a:t>
            </a:r>
            <a:br>
              <a:rPr lang="en-US" sz="1800" dirty="0"/>
            </a:br>
            <a:br>
              <a:rPr lang="en-US" sz="1800" dirty="0"/>
            </a:br>
            <a:r>
              <a:rPr lang="en-US" sz="1800" dirty="0"/>
              <a:t>(2B and 2C need legend titles, reverse figs 2B and 2C)</a:t>
            </a:r>
          </a:p>
        </p:txBody>
      </p:sp>
      <p:pic>
        <p:nvPicPr>
          <p:cNvPr id="4" name="Picture 3" descr="Chart&#10;&#10;Description automatically generated">
            <a:extLst>
              <a:ext uri="{FF2B5EF4-FFF2-40B4-BE49-F238E27FC236}">
                <a16:creationId xmlns:a16="http://schemas.microsoft.com/office/drawing/2014/main" id="{D4CD85FF-CDE4-EA2B-8905-447C36AC7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463" y="0"/>
            <a:ext cx="5299364" cy="6858000"/>
          </a:xfrm>
          <a:prstGeom prst="rect">
            <a:avLst/>
          </a:prstGeom>
        </p:spPr>
      </p:pic>
    </p:spTree>
    <p:extLst>
      <p:ext uri="{BB962C8B-B14F-4D97-AF65-F5344CB8AC3E}">
        <p14:creationId xmlns:p14="http://schemas.microsoft.com/office/powerpoint/2010/main" val="1376304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71D0C-EE2C-1049-B261-A715858F55D4}"/>
              </a:ext>
            </a:extLst>
          </p:cNvPr>
          <p:cNvSpPr>
            <a:spLocks noGrp="1"/>
          </p:cNvSpPr>
          <p:nvPr>
            <p:ph type="title"/>
          </p:nvPr>
        </p:nvSpPr>
        <p:spPr>
          <a:xfrm>
            <a:off x="838200" y="365124"/>
            <a:ext cx="4234132" cy="2179667"/>
          </a:xfrm>
        </p:spPr>
        <p:txBody>
          <a:bodyPr>
            <a:normAutofit fontScale="90000"/>
          </a:bodyPr>
          <a:lstStyle/>
          <a:p>
            <a:r>
              <a:rPr lang="en-US" sz="1800" dirty="0"/>
              <a:t>Figure 3. Sample variability over all dates. Paired box plots of number of detects (out of 29) and cumulative concentrations in each sample (location * date) by matrix and </a:t>
            </a:r>
            <a:r>
              <a:rPr lang="en-US" sz="1800" dirty="0" err="1"/>
              <a:t>ag_cover</a:t>
            </a:r>
            <a:r>
              <a:rPr lang="en-US" sz="1800" dirty="0"/>
              <a:t>. Specific sample dates and locations are outliers in dead bee traps and pollen.</a:t>
            </a:r>
            <a:br>
              <a:rPr lang="en-US" sz="1800" dirty="0"/>
            </a:br>
            <a:br>
              <a:rPr lang="en-US" sz="1800" dirty="0"/>
            </a:br>
            <a:r>
              <a:rPr lang="en-US" sz="1800" dirty="0"/>
              <a:t>(drop legend on left and combine into one A/B figure)</a:t>
            </a:r>
          </a:p>
        </p:txBody>
      </p:sp>
      <p:grpSp>
        <p:nvGrpSpPr>
          <p:cNvPr id="3" name="Group 2">
            <a:extLst>
              <a:ext uri="{FF2B5EF4-FFF2-40B4-BE49-F238E27FC236}">
                <a16:creationId xmlns:a16="http://schemas.microsoft.com/office/drawing/2014/main" id="{9E3F4E50-4300-B523-1B14-23C40AAEA7C9}"/>
              </a:ext>
            </a:extLst>
          </p:cNvPr>
          <p:cNvGrpSpPr/>
          <p:nvPr/>
        </p:nvGrpSpPr>
        <p:grpSpPr>
          <a:xfrm>
            <a:off x="5936971" y="0"/>
            <a:ext cx="4096312" cy="6858000"/>
            <a:chOff x="5936971" y="0"/>
            <a:chExt cx="4096312" cy="6858000"/>
          </a:xfrm>
        </p:grpSpPr>
        <p:pic>
          <p:nvPicPr>
            <p:cNvPr id="5" name="Picture 4">
              <a:extLst>
                <a:ext uri="{FF2B5EF4-FFF2-40B4-BE49-F238E27FC236}">
                  <a16:creationId xmlns:a16="http://schemas.microsoft.com/office/drawing/2014/main" id="{2E3C86B0-8348-19FE-D903-161ACCE78C0F}"/>
                </a:ext>
              </a:extLst>
            </p:cNvPr>
            <p:cNvPicPr>
              <a:picLocks noChangeAspect="1"/>
            </p:cNvPicPr>
            <p:nvPr/>
          </p:nvPicPr>
          <p:blipFill>
            <a:blip r:embed="rId2"/>
            <a:stretch>
              <a:fillRect/>
            </a:stretch>
          </p:blipFill>
          <p:spPr>
            <a:xfrm>
              <a:off x="5936971" y="0"/>
              <a:ext cx="2336639" cy="6858000"/>
            </a:xfrm>
            <a:prstGeom prst="rect">
              <a:avLst/>
            </a:prstGeom>
          </p:spPr>
        </p:pic>
        <p:pic>
          <p:nvPicPr>
            <p:cNvPr id="7" name="Picture 6">
              <a:extLst>
                <a:ext uri="{FF2B5EF4-FFF2-40B4-BE49-F238E27FC236}">
                  <a16:creationId xmlns:a16="http://schemas.microsoft.com/office/drawing/2014/main" id="{90CAE43A-B9B5-4D5A-D4D3-864BDC98FEBB}"/>
                </a:ext>
              </a:extLst>
            </p:cNvPr>
            <p:cNvPicPr>
              <a:picLocks noChangeAspect="1"/>
            </p:cNvPicPr>
            <p:nvPr/>
          </p:nvPicPr>
          <p:blipFill>
            <a:blip r:embed="rId3"/>
            <a:stretch>
              <a:fillRect/>
            </a:stretch>
          </p:blipFill>
          <p:spPr>
            <a:xfrm>
              <a:off x="7765887" y="0"/>
              <a:ext cx="2267396" cy="6858000"/>
            </a:xfrm>
            <a:prstGeom prst="rect">
              <a:avLst/>
            </a:prstGeom>
          </p:spPr>
        </p:pic>
      </p:grpSp>
    </p:spTree>
    <p:extLst>
      <p:ext uri="{BB962C8B-B14F-4D97-AF65-F5344CB8AC3E}">
        <p14:creationId xmlns:p14="http://schemas.microsoft.com/office/powerpoint/2010/main" val="2692617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255A1-CDF5-0189-6DB1-D772C8EA8E4E}"/>
              </a:ext>
            </a:extLst>
          </p:cNvPr>
          <p:cNvSpPr>
            <a:spLocks noGrp="1"/>
          </p:cNvSpPr>
          <p:nvPr>
            <p:ph type="title"/>
          </p:nvPr>
        </p:nvSpPr>
        <p:spPr>
          <a:xfrm>
            <a:off x="838200" y="365125"/>
            <a:ext cx="3466381" cy="1325563"/>
          </a:xfrm>
        </p:spPr>
        <p:txBody>
          <a:bodyPr>
            <a:normAutofit fontScale="90000"/>
          </a:bodyPr>
          <a:lstStyle/>
          <a:p>
            <a:r>
              <a:rPr lang="en-US" sz="1800" dirty="0"/>
              <a:t>Figure 4. Figure that clearly shows chemical class differences across matrices? (Dimensions are chemical, chemical class, matrix, </a:t>
            </a:r>
            <a:r>
              <a:rPr lang="en-US" sz="1800" dirty="0" err="1"/>
              <a:t>ag_cover</a:t>
            </a:r>
            <a:r>
              <a:rPr lang="en-US" sz="1800" dirty="0"/>
              <a:t>, apiary location; outcomes are detection frequency and concentrations) Mean (or boxplot) chemical concentrations by matrix, chemical class, and ag cover? (Paired box plots of chemical concentrations) </a:t>
            </a:r>
          </a:p>
        </p:txBody>
      </p:sp>
      <p:sp>
        <p:nvSpPr>
          <p:cNvPr id="3" name="Content Placeholder 2">
            <a:extLst>
              <a:ext uri="{FF2B5EF4-FFF2-40B4-BE49-F238E27FC236}">
                <a16:creationId xmlns:a16="http://schemas.microsoft.com/office/drawing/2014/main" id="{D34C1C23-95CC-CA70-0BAA-79FDF8A6AFE1}"/>
              </a:ext>
            </a:extLst>
          </p:cNvPr>
          <p:cNvSpPr>
            <a:spLocks noGrp="1"/>
          </p:cNvSpPr>
          <p:nvPr>
            <p:ph idx="1"/>
          </p:nvPr>
        </p:nvSpPr>
        <p:spPr>
          <a:xfrm>
            <a:off x="372373" y="2058538"/>
            <a:ext cx="4156494" cy="4351338"/>
          </a:xfrm>
        </p:spPr>
        <p:txBody>
          <a:bodyPr/>
          <a:lstStyle/>
          <a:p>
            <a:r>
              <a:rPr lang="en-US" dirty="0"/>
              <a:t>Chemical class (5) along the x-axis, paired </a:t>
            </a:r>
            <a:r>
              <a:rPr lang="en-US" dirty="0" err="1"/>
              <a:t>ag_cover</a:t>
            </a:r>
            <a:r>
              <a:rPr lang="en-US" dirty="0"/>
              <a:t> concentration boxplots, and matrix (6) along the y, and pretty colors; it has to be mean since the different chemical classes have different numbers of chemicals</a:t>
            </a:r>
          </a:p>
        </p:txBody>
      </p:sp>
      <p:pic>
        <p:nvPicPr>
          <p:cNvPr id="5" name="Picture 4" descr="Chart&#10;&#10;Description automatically generated">
            <a:extLst>
              <a:ext uri="{FF2B5EF4-FFF2-40B4-BE49-F238E27FC236}">
                <a16:creationId xmlns:a16="http://schemas.microsoft.com/office/drawing/2014/main" id="{308188AE-F6CF-AE85-C12C-39534B4316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0179" y="92075"/>
            <a:ext cx="3896448" cy="6818784"/>
          </a:xfrm>
          <a:prstGeom prst="rect">
            <a:avLst/>
          </a:prstGeom>
        </p:spPr>
      </p:pic>
    </p:spTree>
    <p:extLst>
      <p:ext uri="{BB962C8B-B14F-4D97-AF65-F5344CB8AC3E}">
        <p14:creationId xmlns:p14="http://schemas.microsoft.com/office/powerpoint/2010/main" val="3634878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4281-C900-12D5-588A-155E67E3547B}"/>
              </a:ext>
            </a:extLst>
          </p:cNvPr>
          <p:cNvSpPr>
            <a:spLocks noGrp="1"/>
          </p:cNvSpPr>
          <p:nvPr>
            <p:ph type="title"/>
          </p:nvPr>
        </p:nvSpPr>
        <p:spPr>
          <a:xfrm>
            <a:off x="838200" y="0"/>
            <a:ext cx="10515600" cy="1325563"/>
          </a:xfrm>
        </p:spPr>
        <p:txBody>
          <a:bodyPr>
            <a:normAutofit/>
          </a:bodyPr>
          <a:lstStyle/>
          <a:p>
            <a:r>
              <a:rPr lang="en-US" sz="1800" dirty="0"/>
              <a:t>Figure 5 (or 6). Pollen and dead bee trap concentrations over time. Note that high miticide concentrations may be conflated with Varroa infestation. (Looking to highlight the very high concentration times). We are looking to highlight the outliers from figure 3 here.</a:t>
            </a:r>
          </a:p>
        </p:txBody>
      </p:sp>
      <p:pic>
        <p:nvPicPr>
          <p:cNvPr id="4" name="Picture 3" descr="Chart, line chart&#10;&#10;Description automatically generated">
            <a:extLst>
              <a:ext uri="{FF2B5EF4-FFF2-40B4-BE49-F238E27FC236}">
                <a16:creationId xmlns:a16="http://schemas.microsoft.com/office/drawing/2014/main" id="{7828F792-C71A-C874-6DDB-DBB3BBDDE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268" y="1142999"/>
            <a:ext cx="7127132" cy="5090809"/>
          </a:xfrm>
          <a:prstGeom prst="rect">
            <a:avLst/>
          </a:prstGeom>
        </p:spPr>
      </p:pic>
    </p:spTree>
    <p:extLst>
      <p:ext uri="{BB962C8B-B14F-4D97-AF65-F5344CB8AC3E}">
        <p14:creationId xmlns:p14="http://schemas.microsoft.com/office/powerpoint/2010/main" val="748743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7D404-B269-2470-65CC-952B1763FDCB}"/>
              </a:ext>
            </a:extLst>
          </p:cNvPr>
          <p:cNvSpPr>
            <a:spLocks noGrp="1"/>
          </p:cNvSpPr>
          <p:nvPr>
            <p:ph type="title"/>
          </p:nvPr>
        </p:nvSpPr>
        <p:spPr/>
        <p:txBody>
          <a:bodyPr/>
          <a:lstStyle/>
          <a:p>
            <a:r>
              <a:rPr lang="en-US" dirty="0"/>
              <a:t>Supplemental figures that drill into apiary concentrations.</a:t>
            </a:r>
          </a:p>
        </p:txBody>
      </p:sp>
      <p:sp>
        <p:nvSpPr>
          <p:cNvPr id="3" name="Content Placeholder 2">
            <a:extLst>
              <a:ext uri="{FF2B5EF4-FFF2-40B4-BE49-F238E27FC236}">
                <a16:creationId xmlns:a16="http://schemas.microsoft.com/office/drawing/2014/main" id="{066505A6-41E4-21C3-9956-1886071D146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54572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8F068-62FC-96D8-69A5-487CC98F538B}"/>
              </a:ext>
            </a:extLst>
          </p:cNvPr>
          <p:cNvSpPr>
            <a:spLocks noGrp="1"/>
          </p:cNvSpPr>
          <p:nvPr>
            <p:ph type="title"/>
          </p:nvPr>
        </p:nvSpPr>
        <p:spPr>
          <a:xfrm>
            <a:off x="732530" y="310392"/>
            <a:ext cx="10491940" cy="1325563"/>
          </a:xfrm>
        </p:spPr>
        <p:txBody>
          <a:bodyPr>
            <a:normAutofit fontScale="90000"/>
          </a:bodyPr>
          <a:lstStyle/>
          <a:p>
            <a:r>
              <a:rPr lang="en-US" dirty="0"/>
              <a:t>Figure S1A &amp; B (was Fig 3A &amp; B-</a:t>
            </a:r>
            <a:r>
              <a:rPr lang="en-US" sz="1800" dirty="0">
                <a:effectLst/>
                <a:latin typeface="Times New Roman" panose="02020603050405020304" pitchFamily="18" charset="0"/>
                <a:ea typeface="Calibri" panose="020F0502020204030204" pitchFamily="34" charset="0"/>
              </a:rPr>
              <a:t>Cumulative concentrations of pollen-detected pesticide residues (A: insecticides* and B: herbicides) frequently associated with corn and soybean planting.  The active corn planting period is indicated by colored inset</a:t>
            </a:r>
            <a:r>
              <a:rPr lang="en-US" sz="1800" b="1"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Neonicotinoid concentrations were derived from values presented in Lin et al. (2021).</a:t>
            </a:r>
            <a:br>
              <a:rPr lang="en-US" sz="1800" dirty="0">
                <a:effectLst/>
                <a:latin typeface="Times New Roman" panose="02020603050405020304" pitchFamily="18" charset="0"/>
                <a:ea typeface="Calibri" panose="020F0502020204030204" pitchFamily="34" charset="0"/>
              </a:rPr>
            </a:br>
            <a:endParaRPr lang="en-US" dirty="0"/>
          </a:p>
        </p:txBody>
      </p:sp>
      <p:pic>
        <p:nvPicPr>
          <p:cNvPr id="4" name="Content Placeholder 3" descr="Chart&#10;&#10;Description automatically generated">
            <a:extLst>
              <a:ext uri="{FF2B5EF4-FFF2-40B4-BE49-F238E27FC236}">
                <a16:creationId xmlns:a16="http://schemas.microsoft.com/office/drawing/2014/main" id="{FE979B0E-FA83-C0C6-32C1-D56E7501AE85}"/>
              </a:ext>
            </a:extLst>
          </p:cNvPr>
          <p:cNvPicPr>
            <a:picLocks noGrp="1" noChangeAspect="1"/>
          </p:cNvPicPr>
          <p:nvPr>
            <p:ph idx="1"/>
          </p:nvPr>
        </p:nvPicPr>
        <p:blipFill>
          <a:blip r:embed="rId2"/>
          <a:stretch>
            <a:fillRect/>
          </a:stretch>
        </p:blipFill>
        <p:spPr>
          <a:xfrm>
            <a:off x="6096000" y="1695858"/>
            <a:ext cx="5964645" cy="5139008"/>
          </a:xfrm>
          <a:prstGeom prst="rect">
            <a:avLst/>
          </a:prstGeom>
        </p:spPr>
      </p:pic>
      <p:pic>
        <p:nvPicPr>
          <p:cNvPr id="5" name="Picture 4">
            <a:extLst>
              <a:ext uri="{FF2B5EF4-FFF2-40B4-BE49-F238E27FC236}">
                <a16:creationId xmlns:a16="http://schemas.microsoft.com/office/drawing/2014/main" id="{66BE49BF-7CFD-C5AA-806D-7F8D910A19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43" y="1695858"/>
            <a:ext cx="5903943" cy="5139008"/>
          </a:xfrm>
          <a:prstGeom prst="rect">
            <a:avLst/>
          </a:prstGeom>
          <a:noFill/>
          <a:ln>
            <a:noFill/>
          </a:ln>
        </p:spPr>
      </p:pic>
    </p:spTree>
    <p:extLst>
      <p:ext uri="{BB962C8B-B14F-4D97-AF65-F5344CB8AC3E}">
        <p14:creationId xmlns:p14="http://schemas.microsoft.com/office/powerpoint/2010/main" val="4257398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185A-60EC-66F2-CC78-5972018C3453}"/>
              </a:ext>
            </a:extLst>
          </p:cNvPr>
          <p:cNvSpPr>
            <a:spLocks noGrp="1"/>
          </p:cNvSpPr>
          <p:nvPr>
            <p:ph type="title"/>
          </p:nvPr>
        </p:nvSpPr>
        <p:spPr>
          <a:xfrm>
            <a:off x="838200" y="365125"/>
            <a:ext cx="4027415" cy="1325563"/>
          </a:xfrm>
        </p:spPr>
        <p:txBody>
          <a:bodyPr/>
          <a:lstStyle/>
          <a:p>
            <a:r>
              <a:rPr lang="en-US" dirty="0"/>
              <a:t>Figure S2 (was Figure 4)</a:t>
            </a:r>
          </a:p>
        </p:txBody>
      </p:sp>
      <p:sp>
        <p:nvSpPr>
          <p:cNvPr id="3" name="Content Placeholder 2">
            <a:extLst>
              <a:ext uri="{FF2B5EF4-FFF2-40B4-BE49-F238E27FC236}">
                <a16:creationId xmlns:a16="http://schemas.microsoft.com/office/drawing/2014/main" id="{3B3A517D-7ADE-409F-0FAC-8462A36EE9D3}"/>
              </a:ext>
            </a:extLst>
          </p:cNvPr>
          <p:cNvSpPr>
            <a:spLocks noGrp="1"/>
          </p:cNvSpPr>
          <p:nvPr>
            <p:ph idx="1"/>
          </p:nvPr>
        </p:nvSpPr>
        <p:spPr/>
        <p:txBody>
          <a:bodyPr/>
          <a:lstStyle/>
          <a:p>
            <a:r>
              <a:rPr lang="en-US" sz="1800" b="1"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PLS-DA scores plot of pesticide residues in pollen when evaluating detected concentrations across sampling periods. </a:t>
            </a:r>
            <a:endParaRPr lang="en-US" dirty="0"/>
          </a:p>
        </p:txBody>
      </p:sp>
      <p:pic>
        <p:nvPicPr>
          <p:cNvPr id="4" name="Picture 3" descr="Chart, bubble chart&#10;&#10;Description automatically generated">
            <a:extLst>
              <a:ext uri="{FF2B5EF4-FFF2-40B4-BE49-F238E27FC236}">
                <a16:creationId xmlns:a16="http://schemas.microsoft.com/office/drawing/2014/main" id="{3EF5D988-0DA5-0F5F-9D35-EB6C478F82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52290" y="149719"/>
            <a:ext cx="6687127" cy="6687127"/>
          </a:xfrm>
          <a:prstGeom prst="rect">
            <a:avLst/>
          </a:prstGeom>
          <a:noFill/>
          <a:ln>
            <a:noFill/>
          </a:ln>
        </p:spPr>
      </p:pic>
    </p:spTree>
    <p:extLst>
      <p:ext uri="{BB962C8B-B14F-4D97-AF65-F5344CB8AC3E}">
        <p14:creationId xmlns:p14="http://schemas.microsoft.com/office/powerpoint/2010/main" val="3963876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4079</TotalTime>
  <Words>797</Words>
  <Application>Microsoft Office PowerPoint</Application>
  <PresentationFormat>Widescreen</PresentationFormat>
  <Paragraphs>21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Glinski_bee_matrices</vt:lpstr>
      <vt:lpstr>Figure 1. Locations of apiary study sites in central Ohio (1A). A bar chart representing the proportional landscape gradient within a 2 km radius of each apiary (1B).  Alternative map for 1A, and figure for 1B.</vt:lpstr>
      <vt:lpstr>Figure 2. Scatterplot and heatmaps of screened chemical concentrations and detection frequencies across 6 bee matrices (dead bee traps (DBT), field pollen (FP), in-hive bee bread (IHBB), in-hive honey (IHH), in-hive larvae (IHL), and in-hive nurse bees (IHNB). Screening consists of keeping chemicals with greater that 10% detection frequency in 2 or more matrices. Heatmap of mean logged chemical concentrations for the different measured matrices. Screening consists of keeping chemicals with greater that 10% detection frequency in 2 or more matrices, resulting in 29 chemicals for further analysis. Low and high refer to agricultural cover in the vicinity… Matrix type is more influential than agricultural cover for clustering (columns). However, high ag has higher concs more often than not within a media type. The consistently cross-matrix chemical cluster (top 11 rows) are a number of neonics and …  (2B and 2C need legend titles, reverse figs 2B and 2C)</vt:lpstr>
      <vt:lpstr>Figure 3. Sample variability over all dates. Paired box plots of number of detects (out of 29) and cumulative concentrations in each sample (location * date) by matrix and ag_cover. Specific sample dates and locations are outliers in dead bee traps and pollen.  (drop legend on left and combine into one A/B figure)</vt:lpstr>
      <vt:lpstr>Figure 4. Figure that clearly shows chemical class differences across matrices? (Dimensions are chemical, chemical class, matrix, ag_cover, apiary location; outcomes are detection frequency and concentrations) Mean (or boxplot) chemical concentrations by matrix, chemical class, and ag cover? (Paired box plots of chemical concentrations) </vt:lpstr>
      <vt:lpstr>Figure 5 (or 6). Pollen and dead bee trap concentrations over time. Note that high miticide concentrations may be conflated with Varroa infestation. (Looking to highlight the very high concentration times). We are looking to highlight the outliers from figure 3 here.</vt:lpstr>
      <vt:lpstr>Supplemental figures that drill into apiary concentrations.</vt:lpstr>
      <vt:lpstr>Figure S1A &amp; B (was Fig 3A &amp; B-Cumulative concentrations of pollen-detected pesticide residues (A: insecticides* and B: herbicides) frequently associated with corn and soybean planting.  The active corn planting period is indicated by colored inset. *Neonicotinoid concentrations were derived from values presented in Lin et al. (2021). </vt:lpstr>
      <vt:lpstr>Figure S2 (was Figure 4)</vt:lpstr>
      <vt:lpstr>Figure S3 A &amp; B (was Figure 5)—use as Figure 5 or 6?Cumulative concentrations of pesticide residues in dead bee traps over time associated with (A) all pesticides, (B) neonicotinoids only, or (C) corn and soybean planting herbicides only with indicated (inset) active planting period.</vt:lpstr>
      <vt:lpstr>SI Fig. 1.  Percentage of pesticide hits for (A) pollen, (B) dead bee traps, (C) in hive nurse bees, (D) in hive larvae, (E) in hive bee bread, and (F) in hive honey. * = Used neonicotinoid values from Lin et al. (2021). </vt:lpstr>
      <vt:lpstr>SI Fig. 2.  VIP scores from principal component of the PLS-DA identifying the top 10 features responsible for separation. </vt:lpstr>
      <vt:lpstr>SI Fig. 3.  Cumulative concentrations (ppb) of detected pesticide residues within in hive matrices for nurse bees, larvae, bee bread, and honey over time (A) with the inclusion of neonicotinoid data* and (B) without the addition of neonicotinoid data.  * = Used neonicotinoid values for bee bread and honey from Lin et al. (2021).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Purucker, Tom</dc:creator>
  <cp:lastModifiedBy>Purucker, Tom</cp:lastModifiedBy>
  <cp:revision>15</cp:revision>
  <cp:lastPrinted>2023-04-24T17:46:51Z</cp:lastPrinted>
  <dcterms:created xsi:type="dcterms:W3CDTF">2023-03-13T17:08:47Z</dcterms:created>
  <dcterms:modified xsi:type="dcterms:W3CDTF">2023-05-08T15:09:51Z</dcterms:modified>
</cp:coreProperties>
</file>